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9" r:id="rId2"/>
    <p:sldId id="263" r:id="rId3"/>
    <p:sldId id="268" r:id="rId4"/>
    <p:sldId id="264" r:id="rId5"/>
    <p:sldId id="265" r:id="rId6"/>
    <p:sldId id="266" r:id="rId7"/>
    <p:sldId id="1307" r:id="rId8"/>
    <p:sldId id="1308" r:id="rId9"/>
    <p:sldId id="1309" r:id="rId10"/>
    <p:sldId id="1289" r:id="rId11"/>
    <p:sldId id="1303" r:id="rId12"/>
    <p:sldId id="1268" r:id="rId13"/>
    <p:sldId id="1287" r:id="rId14"/>
    <p:sldId id="1269" r:id="rId15"/>
    <p:sldId id="1271" r:id="rId16"/>
    <p:sldId id="1270" r:id="rId17"/>
    <p:sldId id="1274" r:id="rId18"/>
    <p:sldId id="1280" r:id="rId19"/>
    <p:sldId id="1286" r:id="rId20"/>
    <p:sldId id="1288" r:id="rId21"/>
    <p:sldId id="1292" r:id="rId22"/>
    <p:sldId id="1304" r:id="rId23"/>
    <p:sldId id="1305" r:id="rId24"/>
    <p:sldId id="1306" r:id="rId25"/>
    <p:sldId id="1302" r:id="rId26"/>
    <p:sldId id="1267" r:id="rId2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足球遊戲" id="{0771E851-18B5-4E20-8B55-BB3B1463AD57}">
          <p14:sldIdLst>
            <p14:sldId id="259"/>
          </p14:sldIdLst>
        </p14:section>
        <p14:section name="需求" id="{098380C9-63F2-48DD-BEDF-4AC299DF906A}">
          <p14:sldIdLst>
            <p14:sldId id="263"/>
            <p14:sldId id="268"/>
            <p14:sldId id="264"/>
            <p14:sldId id="265"/>
            <p14:sldId id="266"/>
          </p14:sldIdLst>
        </p14:section>
        <p14:section name="專案架構" id="{B53C16E7-3A0C-4CD8-AFB8-A71E758B0A24}">
          <p14:sldIdLst>
            <p14:sldId id="1307"/>
            <p14:sldId id="1308"/>
            <p14:sldId id="1309"/>
            <p14:sldId id="1289"/>
          </p14:sldIdLst>
        </p14:section>
        <p14:section name="流程圖" id="{B16EF373-9FEF-4EDE-BEB8-B1F2F267B62A}">
          <p14:sldIdLst>
            <p14:sldId id="1303"/>
          </p14:sldIdLst>
        </p14:section>
        <p14:section name="分工貢獻表" id="{5047AC5D-0A85-4DF8-A7F3-4D1A125D890A}">
          <p14:sldIdLst>
            <p14:sldId id="1268"/>
            <p14:sldId id="1287"/>
          </p14:sldIdLst>
        </p14:section>
        <p14:section name="問題紀錄" id="{CB794332-366D-4702-AFBD-CF43B2464112}">
          <p14:sldIdLst>
            <p14:sldId id="1269"/>
            <p14:sldId id="1271"/>
            <p14:sldId id="1270"/>
            <p14:sldId id="1274"/>
            <p14:sldId id="1280"/>
            <p14:sldId id="1286"/>
            <p14:sldId id="1288"/>
            <p14:sldId id="1292"/>
          </p14:sldIdLst>
        </p14:section>
        <p14:section name="Unity Script控管紀錄" id="{10D4F29B-F28F-4333-A064-FF4287FB517E}">
          <p14:sldIdLst>
            <p14:sldId id="1304"/>
            <p14:sldId id="1305"/>
            <p14:sldId id="1306"/>
          </p14:sldIdLst>
        </p14:section>
        <p14:section name="參考資料" id="{D9435869-AB08-4A2A-9D68-A1B829E19F64}">
          <p14:sldIdLst>
            <p14:sldId id="1302"/>
            <p14:sldId id="126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電子系三甲-廖彥翔" initials="電子系三甲-廖彥翔" lastIdx="1" clrIdx="0">
    <p:extLst>
      <p:ext uri="{19B8F6BF-5375-455C-9EA6-DF929625EA0E}">
        <p15:presenceInfo xmlns:p15="http://schemas.microsoft.com/office/powerpoint/2012/main" userId="電子系三甲-廖彥翔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000000"/>
    <a:srgbClr val="FFFF99"/>
    <a:srgbClr val="FFFFFF"/>
    <a:srgbClr val="FF7373"/>
    <a:srgbClr val="FF66FF"/>
    <a:srgbClr val="A7CD8E"/>
    <a:srgbClr val="E5F5FF"/>
    <a:srgbClr val="FF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08" autoAdjust="0"/>
    <p:restoredTop sz="93883" autoAdjust="0"/>
  </p:normalViewPr>
  <p:slideViewPr>
    <p:cSldViewPr snapToGrid="0">
      <p:cViewPr varScale="1">
        <p:scale>
          <a:sx n="114" d="100"/>
          <a:sy n="114" d="100"/>
        </p:scale>
        <p:origin x="654" y="108"/>
      </p:cViewPr>
      <p:guideLst/>
    </p:cSldViewPr>
  </p:slideViewPr>
  <p:outlineViewPr>
    <p:cViewPr>
      <p:scale>
        <a:sx n="33" d="100"/>
        <a:sy n="33" d="100"/>
      </p:scale>
      <p:origin x="0" y="-17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905C5-9D54-40E2-B40C-7996280CAB02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A6B0B-A5FB-4629-B823-69B1A9EB3A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8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2023/1/12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image" Target="../media/image36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slide" Target="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hQ4y1K7V4/?spm_id_from=333.999.0.0" TargetMode="External"/><Relationship Id="rId2" Type="http://schemas.openxmlformats.org/officeDocument/2006/relationships/hyperlink" Target="https://virajvaitha.medium.com/unity-ml-agents-2022-installation-e8af1eab2dd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ilibili.com/video/BV1hE411W7Pi/?spm_id_from=333.999.0.0" TargetMode="External"/><Relationship Id="rId4" Type="http://schemas.openxmlformats.org/officeDocument/2006/relationships/hyperlink" Target="https://blog.csdn.net/Alibutter/article/details/120908687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 fontScale="90000"/>
          </a:bodyPr>
          <a:lstStyle/>
          <a:p>
            <a:pPr>
              <a:lnSpc>
                <a:spcPct val="125000"/>
              </a:lnSpc>
            </a:pPr>
            <a:br>
              <a:rPr lang="en-US" altLang="zh-TW" sz="4000" b="0" dirty="0"/>
            </a:br>
            <a:r>
              <a:rPr lang="zh-TW" altLang="en-US" sz="4800" dirty="0"/>
              <a:t>機器學習期末報告</a:t>
            </a:r>
            <a:br>
              <a:rPr lang="en-US" altLang="zh-TW" sz="4800" dirty="0"/>
            </a:br>
            <a:r>
              <a:rPr lang="en-US" altLang="zh-TW" sz="4800" dirty="0" err="1"/>
              <a:t>SoccerGame</a:t>
            </a:r>
            <a:endParaRPr lang="zh-TW" altLang="en-US" sz="40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3933825"/>
            <a:ext cx="10515600" cy="2325461"/>
          </a:xfrm>
        </p:spPr>
        <p:txBody>
          <a:bodyPr numCol="3">
            <a:normAutofit/>
          </a:bodyPr>
          <a:lstStyle/>
          <a:p>
            <a:pPr algn="l"/>
            <a:r>
              <a:rPr lang="zh-TW" altLang="en-US" dirty="0"/>
              <a:t>負  責  人：陳陽棋</a:t>
            </a:r>
            <a:endParaRPr lang="en-US" altLang="zh-TW" dirty="0"/>
          </a:p>
          <a:p>
            <a:r>
              <a:rPr lang="zh-TW" altLang="en-US" dirty="0"/>
              <a:t>目前成員：陳陽棋、曾梓維</a:t>
            </a:r>
            <a:endParaRPr lang="en-US" altLang="zh-TW" dirty="0"/>
          </a:p>
          <a:p>
            <a:r>
              <a:rPr lang="zh-TW" altLang="en-US" dirty="0"/>
              <a:t>報告日期：</a:t>
            </a:r>
            <a:r>
              <a:rPr lang="en-US" altLang="zh-TW" dirty="0"/>
              <a:t>112/01/12</a:t>
            </a:r>
          </a:p>
        </p:txBody>
      </p:sp>
    </p:spTree>
    <p:extLst>
      <p:ext uri="{BB962C8B-B14F-4D97-AF65-F5344CB8AC3E}">
        <p14:creationId xmlns:p14="http://schemas.microsoft.com/office/powerpoint/2010/main" val="4056936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D7AE90B5-EAA1-4A66-85FA-B855183185D6}"/>
              </a:ext>
            </a:extLst>
          </p:cNvPr>
          <p:cNvSpPr/>
          <p:nvPr/>
        </p:nvSpPr>
        <p:spPr>
          <a:xfrm>
            <a:off x="6434355" y="1187213"/>
            <a:ext cx="4402821" cy="507097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E7BCCA4-207B-47B5-B661-DCD6E0EB6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F19B0BB-B4A5-43E2-BA2B-0AA1597B1B34}"/>
              </a:ext>
            </a:extLst>
          </p:cNvPr>
          <p:cNvSpPr txBox="1"/>
          <p:nvPr/>
        </p:nvSpPr>
        <p:spPr>
          <a:xfrm>
            <a:off x="7785212" y="1148242"/>
            <a:ext cx="1701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q_learning.py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5100FB8-874B-4ED0-B96B-E68009EBA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526" y="1667218"/>
            <a:ext cx="4215877" cy="103490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44C8F7C-F933-4876-98A4-7C56E9FA9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526" y="5206776"/>
            <a:ext cx="4215878" cy="101442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E5B6D61-E0D5-448D-92A8-EA0356A11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526" y="2717543"/>
            <a:ext cx="4215879" cy="102401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81B67F9-12DC-4663-84EC-EC40D5097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3526" y="3756975"/>
            <a:ext cx="4215879" cy="1434381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AC9447D-3AE0-4E03-92D1-232F5FE658BE}"/>
              </a:ext>
            </a:extLst>
          </p:cNvPr>
          <p:cNvSpPr/>
          <p:nvPr/>
        </p:nvSpPr>
        <p:spPr>
          <a:xfrm>
            <a:off x="1693179" y="1187213"/>
            <a:ext cx="4402821" cy="50709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A4CDF40-EEED-4ADA-9890-A7403B4DE030}"/>
              </a:ext>
            </a:extLst>
          </p:cNvPr>
          <p:cNvSpPr txBox="1"/>
          <p:nvPr/>
        </p:nvSpPr>
        <p:spPr>
          <a:xfrm>
            <a:off x="3357423" y="1148242"/>
            <a:ext cx="10743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main.py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6E49FAB-A543-49D8-A35A-668A765A3A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2607" y="1667218"/>
            <a:ext cx="4191953" cy="101409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E7F42DF-6213-47C9-B595-8B3CB52F66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2607" y="2741094"/>
            <a:ext cx="4191953" cy="103847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3FF127D-88A6-499F-B2E1-7574A944DC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2607" y="3839348"/>
            <a:ext cx="4191953" cy="125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86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圖片 31">
            <a:extLst>
              <a:ext uri="{FF2B5EF4-FFF2-40B4-BE49-F238E27FC236}">
                <a16:creationId xmlns:a16="http://schemas.microsoft.com/office/drawing/2014/main" id="{92D7E1CD-9B27-4BE0-9328-7A1E9C00A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5762"/>
            <a:ext cx="12192000" cy="3117448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E1FF198E-B2DE-4927-8385-566754AD4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決策流程圖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DA2E032-DB8C-4554-AC93-D66D527C40E1}"/>
              </a:ext>
            </a:extLst>
          </p:cNvPr>
          <p:cNvSpPr/>
          <p:nvPr/>
        </p:nvSpPr>
        <p:spPr>
          <a:xfrm>
            <a:off x="76200" y="2202357"/>
            <a:ext cx="11982450" cy="643800"/>
          </a:xfrm>
          <a:prstGeom prst="rect">
            <a:avLst/>
          </a:prstGeom>
          <a:noFill/>
          <a:ln w="2857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57CDC8C-C118-439C-B34A-298302454314}"/>
              </a:ext>
            </a:extLst>
          </p:cNvPr>
          <p:cNvSpPr/>
          <p:nvPr/>
        </p:nvSpPr>
        <p:spPr>
          <a:xfrm>
            <a:off x="76200" y="4691924"/>
            <a:ext cx="5886450" cy="643800"/>
          </a:xfrm>
          <a:prstGeom prst="rect">
            <a:avLst/>
          </a:prstGeom>
          <a:noFill/>
          <a:ln w="2857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9A983EC-44B8-447E-9BA1-4E33C80C2AC3}"/>
              </a:ext>
            </a:extLst>
          </p:cNvPr>
          <p:cNvSpPr txBox="1"/>
          <p:nvPr/>
        </p:nvSpPr>
        <p:spPr>
          <a:xfrm>
            <a:off x="76200" y="183302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理想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1900CF8-ED36-4DDD-9D00-1F82062EF441}"/>
              </a:ext>
            </a:extLst>
          </p:cNvPr>
          <p:cNvSpPr txBox="1"/>
          <p:nvPr/>
        </p:nvSpPr>
        <p:spPr>
          <a:xfrm>
            <a:off x="76200" y="531367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現實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16B1BD3-DEC8-400D-A68A-1670EF009DDE}"/>
              </a:ext>
            </a:extLst>
          </p:cNvPr>
          <p:cNvSpPr txBox="1"/>
          <p:nvPr/>
        </p:nvSpPr>
        <p:spPr>
          <a:xfrm>
            <a:off x="308407" y="4274742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2022/12/29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72A91F10-ADB9-4C41-802C-3AF8EA070951}"/>
              </a:ext>
            </a:extLst>
          </p:cNvPr>
          <p:cNvSpPr txBox="1"/>
          <p:nvPr/>
        </p:nvSpPr>
        <p:spPr>
          <a:xfrm>
            <a:off x="2414131" y="4274742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2023/01/05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C0C3B624-5C30-4BAA-B1C8-92BEB9EAD120}"/>
              </a:ext>
            </a:extLst>
          </p:cNvPr>
          <p:cNvSpPr txBox="1"/>
          <p:nvPr/>
        </p:nvSpPr>
        <p:spPr>
          <a:xfrm>
            <a:off x="4592047" y="4274742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2023/01/09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AEDA872-4D4B-4F51-BD47-41496425457A}"/>
              </a:ext>
            </a:extLst>
          </p:cNvPr>
          <p:cNvSpPr txBox="1"/>
          <p:nvPr/>
        </p:nvSpPr>
        <p:spPr>
          <a:xfrm>
            <a:off x="7108744" y="4274742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2023/01/10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8B8A931B-83EF-4B99-B630-9B10B6C359FA}"/>
              </a:ext>
            </a:extLst>
          </p:cNvPr>
          <p:cNvSpPr txBox="1"/>
          <p:nvPr/>
        </p:nvSpPr>
        <p:spPr>
          <a:xfrm>
            <a:off x="10235491" y="4274742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2023/01/11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6" name="內容版面配置區 1">
            <a:extLst>
              <a:ext uri="{FF2B5EF4-FFF2-40B4-BE49-F238E27FC236}">
                <a16:creationId xmlns:a16="http://schemas.microsoft.com/office/drawing/2014/main" id="{AD00FB35-9B2B-4B98-B49C-7F3351684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r>
              <a:rPr lang="zh-TW" altLang="en-US" dirty="0"/>
              <a:t>理想與現實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A4B388D-A548-45DA-860A-A8E716094DDD}"/>
              </a:ext>
            </a:extLst>
          </p:cNvPr>
          <p:cNvSpPr txBox="1"/>
          <p:nvPr/>
        </p:nvSpPr>
        <p:spPr>
          <a:xfrm>
            <a:off x="4387840" y="6308209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紅底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表示不可行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綠底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表示可行</a:t>
            </a:r>
          </a:p>
        </p:txBody>
      </p:sp>
    </p:spTree>
    <p:extLst>
      <p:ext uri="{BB962C8B-B14F-4D97-AF65-F5344CB8AC3E}">
        <p14:creationId xmlns:p14="http://schemas.microsoft.com/office/powerpoint/2010/main" val="3571251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56347ADE-C894-4A92-B483-409B4BA69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團隊貢獻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9AAE00B-0FE1-40C3-BCE6-E0027A1673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223412"/>
              </p:ext>
            </p:extLst>
          </p:nvPr>
        </p:nvGraphicFramePr>
        <p:xfrm>
          <a:off x="823957" y="1316150"/>
          <a:ext cx="5272043" cy="2473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401">
                  <a:extLst>
                    <a:ext uri="{9D8B030D-6E8A-4147-A177-3AD203B41FA5}">
                      <a16:colId xmlns:a16="http://schemas.microsoft.com/office/drawing/2014/main" val="3501194821"/>
                    </a:ext>
                  </a:extLst>
                </a:gridCol>
                <a:gridCol w="4082642">
                  <a:extLst>
                    <a:ext uri="{9D8B030D-6E8A-4147-A177-3AD203B41FA5}">
                      <a16:colId xmlns:a16="http://schemas.microsoft.com/office/drawing/2014/main" val="3411216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月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日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4964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陳陽棋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規劃需求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2.10/28-11/03 PPT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製作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上台報告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4.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問題記錄條列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36994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曾梓維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1.SoccerGame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提案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2.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下載</a:t>
                      </a:r>
                      <a:r>
                        <a:rPr lang="en-US" altLang="zh-TW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SoccerGame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open source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並執行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2640587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B7B80F8-DED8-4467-AFD5-6F15056C3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909146"/>
              </p:ext>
            </p:extLst>
          </p:nvPr>
        </p:nvGraphicFramePr>
        <p:xfrm>
          <a:off x="838200" y="3811386"/>
          <a:ext cx="5272043" cy="219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3547">
                  <a:extLst>
                    <a:ext uri="{9D8B030D-6E8A-4147-A177-3AD203B41FA5}">
                      <a16:colId xmlns:a16="http://schemas.microsoft.com/office/drawing/2014/main" val="3501194821"/>
                    </a:ext>
                  </a:extLst>
                </a:gridCol>
                <a:gridCol w="4088496">
                  <a:extLst>
                    <a:ext uri="{9D8B030D-6E8A-4147-A177-3AD203B41FA5}">
                      <a16:colId xmlns:a16="http://schemas.microsoft.com/office/drawing/2014/main" val="3411216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月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日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4964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陳陽棋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規劃分析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2.11/04-11/10 PPT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製作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上台報告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36994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曾梓維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查詢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python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與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unity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溝通方法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2.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環境版本確定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開發環境搭建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2640587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42A4406-0023-447B-BD19-C98011AAF1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263544"/>
              </p:ext>
            </p:extLst>
          </p:nvPr>
        </p:nvGraphicFramePr>
        <p:xfrm>
          <a:off x="6110243" y="1316150"/>
          <a:ext cx="5272043" cy="2473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3547">
                  <a:extLst>
                    <a:ext uri="{9D8B030D-6E8A-4147-A177-3AD203B41FA5}">
                      <a16:colId xmlns:a16="http://schemas.microsoft.com/office/drawing/2014/main" val="3501194821"/>
                    </a:ext>
                  </a:extLst>
                </a:gridCol>
                <a:gridCol w="4088496">
                  <a:extLst>
                    <a:ext uri="{9D8B030D-6E8A-4147-A177-3AD203B41FA5}">
                      <a16:colId xmlns:a16="http://schemas.microsoft.com/office/drawing/2014/main" val="3411216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月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17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日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4964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陳陽棋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重新規劃分析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2.11/11-11/17 PPT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製作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上台報告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分析、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MSC)</a:t>
                      </a:r>
                    </a:p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4.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規劃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MSC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圖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36994071"/>
                  </a:ext>
                </a:extLst>
              </a:tr>
              <a:tr h="335852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曾梓維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重新規劃分析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2.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規劃設計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上台報告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設計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2640587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D2D82FF-8EF8-4DED-8327-C759DEBE27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329061"/>
              </p:ext>
            </p:extLst>
          </p:nvPr>
        </p:nvGraphicFramePr>
        <p:xfrm>
          <a:off x="6110243" y="3811386"/>
          <a:ext cx="5272043" cy="219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3547">
                  <a:extLst>
                    <a:ext uri="{9D8B030D-6E8A-4147-A177-3AD203B41FA5}">
                      <a16:colId xmlns:a16="http://schemas.microsoft.com/office/drawing/2014/main" val="3501194821"/>
                    </a:ext>
                  </a:extLst>
                </a:gridCol>
                <a:gridCol w="4088496">
                  <a:extLst>
                    <a:ext uri="{9D8B030D-6E8A-4147-A177-3AD203B41FA5}">
                      <a16:colId xmlns:a16="http://schemas.microsoft.com/office/drawing/2014/main" val="3411216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月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24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日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4964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陳陽棋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重新規劃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MSC</a:t>
                      </a:r>
                    </a:p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2.11/18-11/24 PPT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製作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上台報告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(MSC)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36994071"/>
                  </a:ext>
                </a:extLst>
              </a:tr>
              <a:tr h="335852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曾梓維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重新規劃設計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2.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上台報告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設計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2640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7725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56347ADE-C894-4A92-B483-409B4BA69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團隊貢獻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9AAE00B-0FE1-40C3-BCE6-E0027A1673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898165"/>
              </p:ext>
            </p:extLst>
          </p:nvPr>
        </p:nvGraphicFramePr>
        <p:xfrm>
          <a:off x="823957" y="1316150"/>
          <a:ext cx="5272043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401">
                  <a:extLst>
                    <a:ext uri="{9D8B030D-6E8A-4147-A177-3AD203B41FA5}">
                      <a16:colId xmlns:a16="http://schemas.microsoft.com/office/drawing/2014/main" val="3501194821"/>
                    </a:ext>
                  </a:extLst>
                </a:gridCol>
                <a:gridCol w="4082642">
                  <a:extLst>
                    <a:ext uri="{9D8B030D-6E8A-4147-A177-3AD203B41FA5}">
                      <a16:colId xmlns:a16="http://schemas.microsoft.com/office/drawing/2014/main" val="3411216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11</a:t>
                      </a:r>
                      <a:r>
                        <a:rPr lang="zh-TW" altLang="en-US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月</a:t>
                      </a:r>
                      <a:r>
                        <a:rPr lang="en-US" altLang="zh-TW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30</a:t>
                      </a:r>
                      <a:r>
                        <a:rPr lang="zh-TW" altLang="en-US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日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4964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陳陽棋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1.11/25-12/01 PPT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製作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2.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修正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MSC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資訊流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36994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曾梓維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修正設計名詞定義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2.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修正分析名詞定義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2640587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2C13FB8-957E-455B-9ECA-9853CF918D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48274"/>
              </p:ext>
            </p:extLst>
          </p:nvPr>
        </p:nvGraphicFramePr>
        <p:xfrm>
          <a:off x="838200" y="3278300"/>
          <a:ext cx="5272043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401">
                  <a:extLst>
                    <a:ext uri="{9D8B030D-6E8A-4147-A177-3AD203B41FA5}">
                      <a16:colId xmlns:a16="http://schemas.microsoft.com/office/drawing/2014/main" val="3501194821"/>
                    </a:ext>
                  </a:extLst>
                </a:gridCol>
                <a:gridCol w="4082642">
                  <a:extLst>
                    <a:ext uri="{9D8B030D-6E8A-4147-A177-3AD203B41FA5}">
                      <a16:colId xmlns:a16="http://schemas.microsoft.com/office/drawing/2014/main" val="3411216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12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月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07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日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4964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陳陽棋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1.12/02-12/08 PPT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製作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2.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撰寫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API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文件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36994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曾梓維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條列所需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API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文件之模組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2640587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4ADCAC3-BBB7-484C-8A9A-8E5DB65383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264044"/>
              </p:ext>
            </p:extLst>
          </p:nvPr>
        </p:nvGraphicFramePr>
        <p:xfrm>
          <a:off x="6240710" y="1316150"/>
          <a:ext cx="527204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401">
                  <a:extLst>
                    <a:ext uri="{9D8B030D-6E8A-4147-A177-3AD203B41FA5}">
                      <a16:colId xmlns:a16="http://schemas.microsoft.com/office/drawing/2014/main" val="3501194821"/>
                    </a:ext>
                  </a:extLst>
                </a:gridCol>
                <a:gridCol w="4082642">
                  <a:extLst>
                    <a:ext uri="{9D8B030D-6E8A-4147-A177-3AD203B41FA5}">
                      <a16:colId xmlns:a16="http://schemas.microsoft.com/office/drawing/2014/main" val="3411216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01</a:t>
                      </a:r>
                      <a:r>
                        <a:rPr lang="zh-TW" altLang="en-US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月</a:t>
                      </a:r>
                      <a:r>
                        <a:rPr lang="en-US" altLang="zh-TW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04</a:t>
                      </a:r>
                      <a:r>
                        <a:rPr lang="zh-TW" altLang="en-US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日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4964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陳陽棋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1.Unity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選單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UI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製作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36994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曾梓維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1.Unity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與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python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溝通測試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2640587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04ADCAC3-BBB7-484C-8A9A-8E5DB65383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216042"/>
              </p:ext>
            </p:extLst>
          </p:nvPr>
        </p:nvGraphicFramePr>
        <p:xfrm>
          <a:off x="6240710" y="3278300"/>
          <a:ext cx="5272043" cy="1934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401">
                  <a:extLst>
                    <a:ext uri="{9D8B030D-6E8A-4147-A177-3AD203B41FA5}">
                      <a16:colId xmlns:a16="http://schemas.microsoft.com/office/drawing/2014/main" val="3501194821"/>
                    </a:ext>
                  </a:extLst>
                </a:gridCol>
                <a:gridCol w="4082642">
                  <a:extLst>
                    <a:ext uri="{9D8B030D-6E8A-4147-A177-3AD203B41FA5}">
                      <a16:colId xmlns:a16="http://schemas.microsoft.com/office/drawing/2014/main" val="3411216146"/>
                    </a:ext>
                  </a:extLst>
                </a:gridCol>
              </a:tblGrid>
              <a:tr h="3800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期末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4964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陳陽棋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足球遊戲</a:t>
                      </a:r>
                      <a:r>
                        <a:rPr lang="en-US" altLang="zh-TW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opensource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下載與修改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2.PPT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製作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3.Git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製作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36994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曾梓維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1.Python Q-learning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設計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2.Pyhon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與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Unity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溝通設計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2640587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122C6F0C-7B09-4927-B3DA-EE516067FB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055222"/>
              </p:ext>
            </p:extLst>
          </p:nvPr>
        </p:nvGraphicFramePr>
        <p:xfrm>
          <a:off x="823956" y="4943585"/>
          <a:ext cx="527204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401">
                  <a:extLst>
                    <a:ext uri="{9D8B030D-6E8A-4147-A177-3AD203B41FA5}">
                      <a16:colId xmlns:a16="http://schemas.microsoft.com/office/drawing/2014/main" val="3501194821"/>
                    </a:ext>
                  </a:extLst>
                </a:gridCol>
                <a:gridCol w="4082642">
                  <a:extLst>
                    <a:ext uri="{9D8B030D-6E8A-4147-A177-3AD203B41FA5}">
                      <a16:colId xmlns:a16="http://schemas.microsoft.com/office/drawing/2014/main" val="3411216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12</a:t>
                      </a:r>
                      <a:r>
                        <a:rPr lang="zh-TW" altLang="en-US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月</a:t>
                      </a:r>
                      <a:r>
                        <a:rPr lang="en-US" altLang="zh-TW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28</a:t>
                      </a:r>
                      <a:r>
                        <a:rPr lang="zh-TW" altLang="en-US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日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4964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陳陽棋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足球遊戲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Git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製作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36994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曾梓維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1.Q-Learning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模組測試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2640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9857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B15778-F512-43C2-89F4-13DF1E47A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884" y="1531397"/>
            <a:ext cx="2688771" cy="15659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DC92533-48B3-444F-B165-222961EE5D36}"/>
              </a:ext>
            </a:extLst>
          </p:cNvPr>
          <p:cNvSpPr/>
          <p:nvPr/>
        </p:nvSpPr>
        <p:spPr>
          <a:xfrm>
            <a:off x="926884" y="2689485"/>
            <a:ext cx="1237476" cy="2047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C406A9B-FD5D-441E-A3FB-EB515A650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Q1:</a:t>
            </a:r>
            <a:r>
              <a:rPr lang="zh-TW" altLang="en-US" dirty="0"/>
              <a:t>硬體列表標示方式不佳，如</a:t>
            </a:r>
            <a:r>
              <a:rPr lang="en-US" altLang="zh-TW" dirty="0"/>
              <a:t>(R)</a:t>
            </a:r>
            <a:r>
              <a:rPr lang="zh-TW" altLang="en-US" dirty="0"/>
              <a:t>應該是小標示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A1:</a:t>
            </a:r>
            <a:r>
              <a:rPr lang="zh-TW" altLang="en-US" dirty="0"/>
              <a:t>我們標示的方式是擷取自電腦列出的方式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Q2:</a:t>
            </a:r>
            <a:r>
              <a:rPr lang="zh-TW" altLang="en-US" dirty="0"/>
              <a:t>會使用到</a:t>
            </a:r>
            <a:r>
              <a:rPr lang="en-US" altLang="zh-TW" dirty="0"/>
              <a:t>GPU</a:t>
            </a:r>
            <a:r>
              <a:rPr lang="zh-TW" altLang="en-US" dirty="0"/>
              <a:t>嗎</a:t>
            </a:r>
            <a:r>
              <a:rPr lang="en-US" altLang="zh-TW" dirty="0"/>
              <a:t>?</a:t>
            </a:r>
          </a:p>
          <a:p>
            <a:pPr marL="0" indent="0">
              <a:buNone/>
            </a:pPr>
            <a:r>
              <a:rPr lang="en-US" altLang="zh-TW" dirty="0"/>
              <a:t>A2:</a:t>
            </a:r>
            <a:r>
              <a:rPr lang="zh-TW" altLang="en-US" dirty="0"/>
              <a:t>會使用到，因為我們有圖形的部分。會再附上</a:t>
            </a:r>
            <a:r>
              <a:rPr lang="en-US" altLang="zh-TW" dirty="0"/>
              <a:t>GPU</a:t>
            </a:r>
            <a:r>
              <a:rPr lang="zh-TW" altLang="en-US" dirty="0"/>
              <a:t>規格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A2+:</a:t>
            </a:r>
            <a:r>
              <a:rPr lang="zh-TW" altLang="en-US" dirty="0">
                <a:solidFill>
                  <a:srgbClr val="FF0000"/>
                </a:solidFill>
              </a:rPr>
              <a:t>可能沒有使用到</a:t>
            </a:r>
            <a:r>
              <a:rPr lang="en-US" altLang="zh-TW" dirty="0">
                <a:solidFill>
                  <a:srgbClr val="FF0000"/>
                </a:solidFill>
              </a:rPr>
              <a:t>GPU</a:t>
            </a:r>
            <a:r>
              <a:rPr lang="zh-TW" altLang="en-US" dirty="0">
                <a:solidFill>
                  <a:srgbClr val="FF0000"/>
                </a:solidFill>
              </a:rPr>
              <a:t>，由於沒使用到</a:t>
            </a:r>
            <a:r>
              <a:rPr lang="en-US" altLang="zh-TW" dirty="0" err="1">
                <a:solidFill>
                  <a:srgbClr val="FF0000"/>
                </a:solidFill>
              </a:rPr>
              <a:t>cuda</a:t>
            </a:r>
            <a:r>
              <a:rPr lang="zh-TW" altLang="en-US" dirty="0">
                <a:solidFill>
                  <a:srgbClr val="FF0000"/>
                </a:solidFill>
              </a:rPr>
              <a:t>因此皆是透過</a:t>
            </a:r>
            <a:r>
              <a:rPr lang="en-US" altLang="zh-TW" dirty="0">
                <a:solidFill>
                  <a:srgbClr val="FF0000"/>
                </a:solidFill>
              </a:rPr>
              <a:t>CPU</a:t>
            </a:r>
            <a:r>
              <a:rPr lang="zh-TW" altLang="en-US" dirty="0">
                <a:solidFill>
                  <a:srgbClr val="FF0000"/>
                </a:solidFill>
              </a:rPr>
              <a:t>進行加速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077A417-C8E9-4D89-B6D0-737DD98A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問題紀錄</a:t>
            </a:r>
            <a:r>
              <a:rPr lang="en-US" altLang="zh-TW" dirty="0"/>
              <a:t>-1(2022/11/03)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E699C50-1E8B-41DD-B656-6B6AFABE5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884" y="3562568"/>
            <a:ext cx="4229100" cy="1181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語音泡泡: 矩形 5">
            <a:extLst>
              <a:ext uri="{FF2B5EF4-FFF2-40B4-BE49-F238E27FC236}">
                <a16:creationId xmlns:a16="http://schemas.microsoft.com/office/drawing/2014/main" id="{0EEB6881-7672-45BA-AF40-657ABB0D98DD}"/>
              </a:ext>
            </a:extLst>
          </p:cNvPr>
          <p:cNvSpPr/>
          <p:nvPr/>
        </p:nvSpPr>
        <p:spPr>
          <a:xfrm>
            <a:off x="3103926" y="1996580"/>
            <a:ext cx="4479722" cy="630240"/>
          </a:xfrm>
          <a:prstGeom prst="wedgeRectCallout">
            <a:avLst>
              <a:gd name="adj1" fmla="val -88189"/>
              <a:gd name="adj2" fmla="val 71818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86AD3B4-0912-43C0-B76E-01B94DAC7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416" y="2031319"/>
            <a:ext cx="4439232" cy="55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03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C406A9B-FD5D-441E-A3FB-EB515A650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Q3:</a:t>
            </a:r>
            <a:r>
              <a:rPr lang="zh-TW" altLang="en-US" dirty="0"/>
              <a:t>缺少內部介面</a:t>
            </a:r>
            <a:r>
              <a:rPr lang="en-US" altLang="zh-TW" dirty="0"/>
              <a:t>(python</a:t>
            </a:r>
            <a:r>
              <a:rPr lang="zh-TW" altLang="en-US" dirty="0"/>
              <a:t>與</a:t>
            </a:r>
            <a:r>
              <a:rPr lang="en-US" altLang="zh-TW" dirty="0"/>
              <a:t>unity</a:t>
            </a:r>
            <a:r>
              <a:rPr lang="zh-TW" altLang="en-US" dirty="0"/>
              <a:t>溝通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A3:</a:t>
            </a:r>
            <a:r>
              <a:rPr lang="zh-TW" altLang="en-US" dirty="0"/>
              <a:t>可參照</a:t>
            </a:r>
            <a:r>
              <a:rPr lang="zh-TW" altLang="en-US" dirty="0">
                <a:hlinkClick r:id="rId2" action="ppaction://hlinksldjump"/>
              </a:rPr>
              <a:t>需求</a:t>
            </a:r>
            <a:r>
              <a:rPr lang="en-US" altLang="zh-TW" dirty="0">
                <a:hlinkClick r:id="rId2" action="ppaction://hlinksldjump"/>
              </a:rPr>
              <a:t>-</a:t>
            </a:r>
            <a:r>
              <a:rPr lang="zh-TW" altLang="en-US" dirty="0">
                <a:hlinkClick r:id="rId2" action="ppaction://hlinksldjump"/>
              </a:rPr>
              <a:t>介面</a:t>
            </a:r>
            <a:r>
              <a:rPr lang="en-US" altLang="zh-TW" dirty="0">
                <a:hlinkClick r:id="rId2" action="ppaction://hlinksldjump"/>
              </a:rPr>
              <a:t>(1/2)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Q4:</a:t>
            </a:r>
            <a:r>
              <a:rPr lang="zh-TW" altLang="en-US" dirty="0"/>
              <a:t>驗收需條列詳細</a:t>
            </a:r>
            <a:r>
              <a:rPr lang="en-US" altLang="zh-TW" dirty="0"/>
              <a:t>(</a:t>
            </a:r>
            <a:r>
              <a:rPr lang="zh-TW" altLang="en-US" dirty="0"/>
              <a:t>操作介面、</a:t>
            </a:r>
            <a:r>
              <a:rPr lang="en-US" altLang="zh-TW" dirty="0"/>
              <a:t>AI</a:t>
            </a:r>
            <a:r>
              <a:rPr lang="zh-TW" altLang="en-US" dirty="0"/>
              <a:t>如何訓練、</a:t>
            </a:r>
            <a:r>
              <a:rPr lang="en-US" altLang="zh-TW" dirty="0"/>
              <a:t>USECASE)</a:t>
            </a:r>
          </a:p>
          <a:p>
            <a:pPr marL="0" indent="0">
              <a:buNone/>
            </a:pPr>
            <a:r>
              <a:rPr lang="en-US" altLang="zh-TW" dirty="0"/>
              <a:t>A4:</a:t>
            </a:r>
            <a:r>
              <a:rPr lang="zh-TW" altLang="en-US" dirty="0"/>
              <a:t>可參照</a:t>
            </a:r>
            <a:r>
              <a:rPr lang="zh-TW" altLang="en-US" dirty="0">
                <a:hlinkClick r:id="rId2" action="ppaction://hlinksldjump"/>
              </a:rPr>
              <a:t>需求</a:t>
            </a:r>
            <a:r>
              <a:rPr lang="en-US" altLang="zh-TW" dirty="0">
                <a:hlinkClick r:id="rId2" action="ppaction://hlinksldjump"/>
              </a:rPr>
              <a:t>-</a:t>
            </a:r>
            <a:r>
              <a:rPr lang="zh-TW" altLang="en-US" dirty="0">
                <a:hlinkClick r:id="rId2" action="ppaction://hlinksldjump"/>
              </a:rPr>
              <a:t>介面</a:t>
            </a:r>
            <a:r>
              <a:rPr lang="en-US" altLang="zh-TW" dirty="0">
                <a:hlinkClick r:id="rId2" action="ppaction://hlinksldjump"/>
              </a:rPr>
              <a:t>(1/2)</a:t>
            </a:r>
            <a:r>
              <a:rPr lang="zh-TW" altLang="en-US" dirty="0"/>
              <a:t>、</a:t>
            </a:r>
            <a:r>
              <a:rPr lang="zh-TW" altLang="en-US" dirty="0">
                <a:hlinkClick r:id="rId3" action="ppaction://hlinksldjump"/>
              </a:rPr>
              <a:t>需求</a:t>
            </a:r>
            <a:r>
              <a:rPr lang="en-US" altLang="zh-TW" dirty="0">
                <a:hlinkClick r:id="rId3" action="ppaction://hlinksldjump"/>
              </a:rPr>
              <a:t>-</a:t>
            </a:r>
            <a:r>
              <a:rPr lang="zh-TW" altLang="en-US" dirty="0">
                <a:hlinkClick r:id="rId3" action="ppaction://hlinksldjump"/>
              </a:rPr>
              <a:t>介面</a:t>
            </a:r>
            <a:r>
              <a:rPr lang="en-US" altLang="zh-TW" dirty="0">
                <a:hlinkClick r:id="rId3" action="ppaction://hlinksldjump"/>
              </a:rPr>
              <a:t>(2/2)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Q5:</a:t>
            </a:r>
            <a:r>
              <a:rPr lang="zh-TW" altLang="en-US" dirty="0"/>
              <a:t>缺少效能設計</a:t>
            </a:r>
            <a:r>
              <a:rPr lang="en-US" altLang="zh-TW" dirty="0"/>
              <a:t>(</a:t>
            </a:r>
            <a:r>
              <a:rPr lang="en-US" altLang="zh-TW" dirty="0" err="1"/>
              <a:t>ex:AI</a:t>
            </a:r>
            <a:r>
              <a:rPr lang="zh-TW" altLang="en-US" dirty="0"/>
              <a:t>幾次內完成訓練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A5:</a:t>
            </a:r>
            <a:r>
              <a:rPr lang="zh-TW" altLang="en-US" dirty="0"/>
              <a:t>可參照</a:t>
            </a:r>
            <a:r>
              <a:rPr lang="zh-TW" altLang="en-US" dirty="0">
                <a:hlinkClick r:id="rId4" action="ppaction://hlinksldjump"/>
              </a:rPr>
              <a:t>需求</a:t>
            </a:r>
            <a:r>
              <a:rPr lang="en-US" altLang="zh-TW" dirty="0">
                <a:hlinkClick r:id="rId4" action="ppaction://hlinksldjump"/>
              </a:rPr>
              <a:t>-</a:t>
            </a:r>
            <a:r>
              <a:rPr lang="zh-TW" altLang="en-US" dirty="0">
                <a:hlinkClick r:id="rId4" action="ppaction://hlinksldjump"/>
              </a:rPr>
              <a:t>效能</a:t>
            </a:r>
            <a:r>
              <a:rPr lang="en-US" altLang="zh-TW" dirty="0">
                <a:hlinkClick r:id="rId4" action="ppaction://hlinksldjump"/>
              </a:rPr>
              <a:t>(1/1)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077A417-C8E9-4D89-B6D0-737DD98A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問題紀錄</a:t>
            </a:r>
            <a:r>
              <a:rPr lang="en-US" altLang="zh-TW" dirty="0"/>
              <a:t>-2(2022/11/03)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22659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09F1E51-E5D5-46E5-857C-ADE722CBA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201850"/>
            <a:ext cx="6878216" cy="5037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Q1:</a:t>
            </a:r>
            <a:r>
              <a:rPr lang="zh-TW" altLang="en-US" dirty="0"/>
              <a:t>機器學習是採用何種方式</a:t>
            </a:r>
            <a:r>
              <a:rPr lang="en-US" altLang="zh-TW" dirty="0"/>
              <a:t>?</a:t>
            </a:r>
          </a:p>
          <a:p>
            <a:pPr marL="0" indent="0">
              <a:buNone/>
            </a:pPr>
            <a:r>
              <a:rPr lang="en-US" altLang="zh-TW" dirty="0"/>
              <a:t>A1:</a:t>
            </a:r>
            <a:r>
              <a:rPr lang="zh-TW" altLang="en-US" dirty="0"/>
              <a:t>目前並未定義到，參考資料是在</a:t>
            </a:r>
            <a:r>
              <a:rPr lang="en-US" altLang="zh-TW" dirty="0"/>
              <a:t>unity</a:t>
            </a:r>
            <a:r>
              <a:rPr lang="zh-TW" altLang="en-US" dirty="0"/>
              <a:t>環境下做訓練，我們的規劃是在</a:t>
            </a:r>
            <a:r>
              <a:rPr lang="en-US" altLang="zh-TW" dirty="0"/>
              <a:t>python</a:t>
            </a:r>
            <a:r>
              <a:rPr lang="zh-TW" altLang="en-US" dirty="0"/>
              <a:t>做訓練並下指示到遊戲上。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A1+:</a:t>
            </a:r>
            <a:r>
              <a:rPr lang="zh-TW" altLang="en-US" dirty="0">
                <a:solidFill>
                  <a:srgbClr val="FF0000"/>
                </a:solidFill>
              </a:rPr>
              <a:t>預計採用</a:t>
            </a:r>
            <a:r>
              <a:rPr lang="en-US" altLang="zh-TW" dirty="0">
                <a:solidFill>
                  <a:srgbClr val="FF0000"/>
                </a:solidFill>
              </a:rPr>
              <a:t>DQN</a:t>
            </a:r>
            <a:r>
              <a:rPr lang="zh-TW" altLang="en-US" dirty="0">
                <a:solidFill>
                  <a:srgbClr val="FF0000"/>
                </a:solidFill>
              </a:rPr>
              <a:t>的方式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Q2:</a:t>
            </a:r>
            <a:r>
              <a:rPr lang="zh-TW" altLang="en-US" dirty="0"/>
              <a:t>角色的控制是否只有一個，還是全部都</a:t>
            </a:r>
            <a:r>
              <a:rPr lang="en-US" altLang="zh-TW" dirty="0"/>
              <a:t>AI?</a:t>
            </a:r>
          </a:p>
          <a:p>
            <a:pPr marL="0" indent="0">
              <a:buNone/>
            </a:pPr>
            <a:r>
              <a:rPr lang="en-US" altLang="zh-TW" dirty="0"/>
              <a:t>A2:</a:t>
            </a:r>
            <a:r>
              <a:rPr lang="zh-TW" altLang="en-US" dirty="0"/>
              <a:t>我們沒有設計到這點，後續規劃會是其中一隊角色皆為</a:t>
            </a:r>
            <a:r>
              <a:rPr lang="en-US" altLang="zh-TW" dirty="0"/>
              <a:t>AI</a:t>
            </a:r>
            <a:r>
              <a:rPr lang="zh-TW" altLang="en-US" dirty="0"/>
              <a:t>，另一隊有一角色為玩家操作，一角色為</a:t>
            </a:r>
            <a:r>
              <a:rPr lang="en-US" altLang="zh-TW" dirty="0"/>
              <a:t>AI</a:t>
            </a:r>
            <a:r>
              <a:rPr lang="zh-TW" altLang="en-US" dirty="0"/>
              <a:t> 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Q3:</a:t>
            </a:r>
            <a:r>
              <a:rPr lang="zh-TW" altLang="en-US" dirty="0"/>
              <a:t>足球會不會有卡在牆邊的問題</a:t>
            </a:r>
            <a:r>
              <a:rPr lang="en-US" altLang="zh-TW" dirty="0"/>
              <a:t>?</a:t>
            </a:r>
          </a:p>
          <a:p>
            <a:pPr marL="0" indent="0">
              <a:buNone/>
            </a:pPr>
            <a:r>
              <a:rPr lang="en-US" altLang="zh-TW" dirty="0"/>
              <a:t>A3:</a:t>
            </a:r>
            <a:r>
              <a:rPr lang="zh-TW" altLang="en-US" dirty="0"/>
              <a:t>我們會設計球撞到牆會做反彈，因此從側邊將球往牆踢即可。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Q4:</a:t>
            </a:r>
            <a:r>
              <a:rPr lang="zh-TW" altLang="en-US" dirty="0"/>
              <a:t>球被踢出後會減速嗎</a:t>
            </a:r>
            <a:r>
              <a:rPr lang="en-US" altLang="zh-TW" dirty="0"/>
              <a:t>?</a:t>
            </a:r>
          </a:p>
          <a:p>
            <a:pPr marL="0" indent="0">
              <a:buNone/>
            </a:pPr>
            <a:r>
              <a:rPr lang="en-US" altLang="zh-TW" dirty="0"/>
              <a:t>A4:</a:t>
            </a:r>
            <a:r>
              <a:rPr lang="zh-TW" altLang="en-US" dirty="0"/>
              <a:t>會，會讓足球被踢出後速度逐漸降低。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A4+:</a:t>
            </a:r>
            <a:r>
              <a:rPr lang="zh-TW" altLang="en-US" dirty="0">
                <a:solidFill>
                  <a:srgbClr val="FF0000"/>
                </a:solidFill>
              </a:rPr>
              <a:t>如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zh-TW" altLang="en-US" dirty="0">
                <a:solidFill>
                  <a:srgbClr val="FF0000"/>
                </a:solidFill>
              </a:rPr>
              <a:t>圖</a:t>
            </a:r>
            <a:r>
              <a:rPr lang="en-US" altLang="zh-TW" dirty="0">
                <a:solidFill>
                  <a:srgbClr val="FF0000"/>
                </a:solidFill>
              </a:rPr>
              <a:t>1)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Q5:</a:t>
            </a:r>
            <a:r>
              <a:rPr lang="zh-TW" altLang="en-US" dirty="0"/>
              <a:t>有沒有足球實際規則的限制，好比球權之類的問題</a:t>
            </a:r>
            <a:r>
              <a:rPr lang="en-US" altLang="zh-TW" dirty="0"/>
              <a:t>?</a:t>
            </a:r>
          </a:p>
          <a:p>
            <a:pPr marL="0" indent="0">
              <a:buNone/>
            </a:pPr>
            <a:r>
              <a:rPr lang="en-US" altLang="zh-TW" dirty="0"/>
              <a:t>A5:</a:t>
            </a:r>
            <a:r>
              <a:rPr lang="zh-TW" altLang="en-US" dirty="0"/>
              <a:t>沒有，遊戲方式很簡單，只要球進哪一方的球門對方就得分，所以不小心將球踢進自己的球門，就等於送分。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90AD1EC-6393-4DDD-AB65-93D3DCE9F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Q&amp;A(2022/11/03)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0C41B5A-88FE-4562-8C37-787E66304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2174" y="2034035"/>
            <a:ext cx="3824116" cy="215541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3C14CEE-80BE-4E6E-9B82-5B982B4922B0}"/>
              </a:ext>
            </a:extLst>
          </p:cNvPr>
          <p:cNvSpPr txBox="1"/>
          <p:nvPr/>
        </p:nvSpPr>
        <p:spPr>
          <a:xfrm>
            <a:off x="9015050" y="4189445"/>
            <a:ext cx="1518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1)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足球設置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67839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C406A9B-FD5D-441E-A3FB-EB515A650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Q1:PPT breakdown</a:t>
            </a:r>
            <a:r>
              <a:rPr lang="zh-TW" altLang="en-US" dirty="0"/>
              <a:t>這頁是叫分析而非設計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A1:</a:t>
            </a:r>
            <a:r>
              <a:rPr lang="zh-TW" altLang="en-US" dirty="0"/>
              <a:t>已修正，可參照</a:t>
            </a:r>
            <a:r>
              <a:rPr lang="zh-TW" altLang="en-US" dirty="0">
                <a:hlinkClick r:id="rId2" action="ppaction://hlinksldjump"/>
              </a:rPr>
              <a:t>分析</a:t>
            </a:r>
            <a:r>
              <a:rPr lang="en-US" altLang="zh-TW" dirty="0">
                <a:hlinkClick r:id="rId2" action="ppaction://hlinksldjump"/>
              </a:rPr>
              <a:t>(2022/11/09)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Q2:</a:t>
            </a:r>
            <a:r>
              <a:rPr lang="zh-TW" altLang="en-US" dirty="0"/>
              <a:t>分析的部分最底層要分析至確定可執行的子功能而非一個大的功能、</a:t>
            </a:r>
            <a:r>
              <a:rPr lang="en-US" altLang="zh-TW" dirty="0"/>
              <a:t>C#</a:t>
            </a:r>
            <a:r>
              <a:rPr lang="zh-TW" altLang="en-US" dirty="0"/>
              <a:t>不是一個方塊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A2:</a:t>
            </a:r>
            <a:r>
              <a:rPr lang="zh-TW" altLang="en-US" dirty="0"/>
              <a:t>可參照</a:t>
            </a:r>
            <a:r>
              <a:rPr lang="zh-TW" altLang="en-US" dirty="0">
                <a:hlinkClick r:id="rId3" action="ppaction://hlinksldjump"/>
              </a:rPr>
              <a:t>分析</a:t>
            </a:r>
            <a:r>
              <a:rPr lang="en-US" altLang="zh-TW" dirty="0">
                <a:hlinkClick r:id="rId3" action="ppaction://hlinksldjump"/>
              </a:rPr>
              <a:t>(2022/11/16)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077A417-C8E9-4D89-B6D0-737DD98A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問題紀錄</a:t>
            </a:r>
            <a:r>
              <a:rPr lang="en-US" altLang="zh-TW" dirty="0"/>
              <a:t>-1(2022/11/10)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92039E5-757F-4D76-A16B-22CEF17AD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1499894"/>
            <a:ext cx="3104626" cy="17421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D2096682-05F0-4D92-AC3C-FD6744F392F7}"/>
              </a:ext>
            </a:extLst>
          </p:cNvPr>
          <p:cNvCxnSpPr>
            <a:cxnSpLocks/>
          </p:cNvCxnSpPr>
          <p:nvPr/>
        </p:nvCxnSpPr>
        <p:spPr>
          <a:xfrm>
            <a:off x="1841383" y="1677798"/>
            <a:ext cx="31039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DB3E4675-23C5-4EFE-9B7B-53540C4A69FD}"/>
              </a:ext>
            </a:extLst>
          </p:cNvPr>
          <p:cNvSpPr txBox="1"/>
          <p:nvPr/>
        </p:nvSpPr>
        <p:spPr>
          <a:xfrm>
            <a:off x="1291526" y="143104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分析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B34D5A6-8944-4A71-A6D1-BAEB01060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4066926"/>
            <a:ext cx="3104626" cy="17421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B149609A-BA78-4884-AB4E-9ACCB1920AC8}"/>
              </a:ext>
            </a:extLst>
          </p:cNvPr>
          <p:cNvCxnSpPr>
            <a:cxnSpLocks/>
          </p:cNvCxnSpPr>
          <p:nvPr/>
        </p:nvCxnSpPr>
        <p:spPr>
          <a:xfrm>
            <a:off x="2240756" y="5481638"/>
            <a:ext cx="292907" cy="12998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33D65D7-2B0F-4B63-ABE5-7C365A27B611}"/>
              </a:ext>
            </a:extLst>
          </p:cNvPr>
          <p:cNvCxnSpPr>
            <a:cxnSpLocks/>
          </p:cNvCxnSpPr>
          <p:nvPr/>
        </p:nvCxnSpPr>
        <p:spPr>
          <a:xfrm flipV="1">
            <a:off x="2240756" y="5477060"/>
            <a:ext cx="292907" cy="13456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AE9110A1-B2B7-4A79-9663-A0AD587A223F}"/>
              </a:ext>
            </a:extLst>
          </p:cNvPr>
          <p:cNvCxnSpPr>
            <a:cxnSpLocks/>
          </p:cNvCxnSpPr>
          <p:nvPr/>
        </p:nvCxnSpPr>
        <p:spPr>
          <a:xfrm flipV="1">
            <a:off x="1614691" y="5384801"/>
            <a:ext cx="64884" cy="18097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4C0448C-A60F-42E9-A562-7D480582C08D}"/>
              </a:ext>
            </a:extLst>
          </p:cNvPr>
          <p:cNvSpPr txBox="1"/>
          <p:nvPr/>
        </p:nvSpPr>
        <p:spPr>
          <a:xfrm>
            <a:off x="2612378" y="5390947"/>
            <a:ext cx="1838965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C#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不是一個方塊</a:t>
            </a:r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070C6D85-747F-4145-8FC0-F8AC871E8887}"/>
              </a:ext>
            </a:extLst>
          </p:cNvPr>
          <p:cNvCxnSpPr>
            <a:cxnSpLocks/>
          </p:cNvCxnSpPr>
          <p:nvPr/>
        </p:nvCxnSpPr>
        <p:spPr>
          <a:xfrm flipH="1" flipV="1">
            <a:off x="1678775" y="5384802"/>
            <a:ext cx="80904" cy="18097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9007BF20-C3CE-4B18-ACF8-C4A2931B2E7E}"/>
              </a:ext>
            </a:extLst>
          </p:cNvPr>
          <p:cNvCxnSpPr>
            <a:cxnSpLocks/>
          </p:cNvCxnSpPr>
          <p:nvPr/>
        </p:nvCxnSpPr>
        <p:spPr>
          <a:xfrm flipV="1">
            <a:off x="1944798" y="5384803"/>
            <a:ext cx="107788" cy="18097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6635E140-BDF7-4802-9FE4-B142E9DE2178}"/>
              </a:ext>
            </a:extLst>
          </p:cNvPr>
          <p:cNvCxnSpPr>
            <a:cxnSpLocks/>
          </p:cNvCxnSpPr>
          <p:nvPr/>
        </p:nvCxnSpPr>
        <p:spPr>
          <a:xfrm flipV="1">
            <a:off x="2052586" y="5384802"/>
            <a:ext cx="1" cy="18097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AA5E8DCD-D8F9-4778-BC34-3BFEA6C2B1CE}"/>
              </a:ext>
            </a:extLst>
          </p:cNvPr>
          <p:cNvCxnSpPr>
            <a:cxnSpLocks/>
          </p:cNvCxnSpPr>
          <p:nvPr/>
        </p:nvCxnSpPr>
        <p:spPr>
          <a:xfrm flipH="1" flipV="1">
            <a:off x="2049234" y="5384802"/>
            <a:ext cx="111417" cy="18097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F67CF37D-E29D-4773-8DC9-6BE5EFF8E349}"/>
              </a:ext>
            </a:extLst>
          </p:cNvPr>
          <p:cNvSpPr txBox="1"/>
          <p:nvPr/>
        </p:nvSpPr>
        <p:spPr>
          <a:xfrm>
            <a:off x="1469392" y="536257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…</a:t>
            </a:r>
            <a:endParaRPr lang="zh-TW" altLang="en-US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828DC90-0D03-42B3-8D8A-7010AC12944D}"/>
              </a:ext>
            </a:extLst>
          </p:cNvPr>
          <p:cNvSpPr txBox="1"/>
          <p:nvPr/>
        </p:nvSpPr>
        <p:spPr>
          <a:xfrm>
            <a:off x="1841014" y="535810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…</a:t>
            </a:r>
            <a:endParaRPr lang="zh-TW" altLang="en-US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4A64F59-4EEB-4F74-8358-9563841C2F14}"/>
              </a:ext>
            </a:extLst>
          </p:cNvPr>
          <p:cNvSpPr txBox="1"/>
          <p:nvPr/>
        </p:nvSpPr>
        <p:spPr>
          <a:xfrm>
            <a:off x="-101944" y="5358106"/>
            <a:ext cx="1569660" cy="369332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繼續向下分析</a:t>
            </a:r>
            <a:endParaRPr lang="zh-TW" altLang="en-US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67125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C406A9B-FD5D-441E-A3FB-EB515A650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Q1:</a:t>
            </a:r>
            <a:r>
              <a:rPr lang="zh-TW" altLang="en-US" dirty="0"/>
              <a:t>設計的方塊要與分析的方塊一致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A1:</a:t>
            </a:r>
            <a:r>
              <a:rPr lang="zh-TW" altLang="en-US" dirty="0"/>
              <a:t>已修正，可參照</a:t>
            </a:r>
            <a:r>
              <a:rPr lang="zh-TW" altLang="en-US" dirty="0">
                <a:hlinkClick r:id="rId2" action="ppaction://hlinksldjump"/>
              </a:rPr>
              <a:t>設計</a:t>
            </a:r>
            <a:r>
              <a:rPr lang="en-US" altLang="zh-TW" dirty="0">
                <a:hlinkClick r:id="rId2" action="ppaction://hlinksldjump"/>
              </a:rPr>
              <a:t>(2022/11/23)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Q2:MSC</a:t>
            </a:r>
            <a:r>
              <a:rPr lang="zh-TW" altLang="en-US" dirty="0"/>
              <a:t>圖資訊流可繼續往下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A2:</a:t>
            </a:r>
            <a:r>
              <a:rPr lang="zh-TW" altLang="en-US" dirty="0"/>
              <a:t>已修正，可參照</a:t>
            </a:r>
            <a:r>
              <a:rPr lang="en-US" altLang="zh-TW" dirty="0">
                <a:hlinkClick r:id="rId3" action="ppaction://hlinksldjump"/>
              </a:rPr>
              <a:t>MSC(2022/11/23)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077A417-C8E9-4D89-B6D0-737DD98A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問題紀錄</a:t>
            </a:r>
            <a:r>
              <a:rPr lang="en-US" altLang="zh-TW" dirty="0"/>
              <a:t>-1(2022/11/17)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5B2370E-081E-40B8-B4BA-22AA4A8100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9"/>
          <a:stretch/>
        </p:blipFill>
        <p:spPr>
          <a:xfrm>
            <a:off x="838200" y="1520160"/>
            <a:ext cx="2927374" cy="16421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1245120-7EC0-4832-BD9F-7C11C3BAD1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1037" y="1520160"/>
            <a:ext cx="2912895" cy="16421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ABE33D7-DEF2-434E-B151-02A179B57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125523"/>
            <a:ext cx="2927374" cy="16466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C79B07F2-786F-45B9-ACB6-99589567F4C4}"/>
              </a:ext>
            </a:extLst>
          </p:cNvPr>
          <p:cNvSpPr txBox="1"/>
          <p:nvPr/>
        </p:nvSpPr>
        <p:spPr>
          <a:xfrm>
            <a:off x="3468358" y="4647283"/>
            <a:ext cx="2627642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可添加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Q Learning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資訊流</a:t>
            </a:r>
            <a:endParaRPr lang="zh-TW" altLang="en-US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708E09D0-9C7A-40DF-A643-55F04450AFCB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2927350" y="4476750"/>
            <a:ext cx="541008" cy="3551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689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4BA271D-0D66-4B16-9A19-355193F7F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Q1:MSC</a:t>
            </a:r>
            <a:r>
              <a:rPr lang="zh-TW" altLang="en-US" dirty="0"/>
              <a:t>圖有誤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(</a:t>
            </a:r>
            <a:r>
              <a:rPr lang="zh-TW" altLang="en-US" dirty="0"/>
              <a:t>一</a:t>
            </a:r>
            <a:r>
              <a:rPr lang="en-US" altLang="zh-TW" dirty="0"/>
              <a:t>)</a:t>
            </a:r>
            <a:r>
              <a:rPr lang="zh-TW" altLang="en-US" dirty="0"/>
              <a:t>設計的名詞要與</a:t>
            </a:r>
            <a:r>
              <a:rPr lang="en-US" altLang="zh-TW" dirty="0"/>
              <a:t>MSC</a:t>
            </a:r>
            <a:r>
              <a:rPr lang="zh-TW" altLang="en-US" dirty="0"/>
              <a:t>一致，而設計要與分析一致。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(</a:t>
            </a:r>
            <a:r>
              <a:rPr lang="zh-TW" altLang="en-US" dirty="0"/>
              <a:t>二</a:t>
            </a:r>
            <a:r>
              <a:rPr lang="en-US" altLang="zh-TW" dirty="0"/>
              <a:t>)MSC</a:t>
            </a:r>
            <a:r>
              <a:rPr lang="zh-TW" altLang="en-US" dirty="0"/>
              <a:t>的每個動作需於分析的方塊出現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</a:t>
            </a:r>
            <a:r>
              <a:rPr lang="en-US" altLang="zh-TW" dirty="0"/>
              <a:t>	(</a:t>
            </a:r>
            <a:r>
              <a:rPr lang="zh-TW" altLang="en-US" dirty="0"/>
              <a:t>三</a:t>
            </a:r>
            <a:r>
              <a:rPr lang="en-US" altLang="zh-TW" dirty="0"/>
              <a:t>)MSC</a:t>
            </a:r>
            <a:r>
              <a:rPr lang="zh-TW" altLang="en-US" dirty="0"/>
              <a:t>的資訊流與動作方塊須說明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A2:</a:t>
            </a:r>
            <a:r>
              <a:rPr lang="zh-TW" altLang="en-US" dirty="0"/>
              <a:t>已修正可參照</a:t>
            </a:r>
            <a:r>
              <a:rPr lang="zh-TW" altLang="en-US" dirty="0">
                <a:hlinkClick r:id="rId2" action="ppaction://hlinksldjump"/>
              </a:rPr>
              <a:t>分析</a:t>
            </a:r>
            <a:r>
              <a:rPr lang="en-US" altLang="zh-TW" dirty="0">
                <a:hlinkClick r:id="rId2" action="ppaction://hlinksldjump"/>
              </a:rPr>
              <a:t>(2022/11/30)</a:t>
            </a:r>
            <a:r>
              <a:rPr lang="zh-TW" altLang="en-US" dirty="0"/>
              <a:t>、</a:t>
            </a:r>
            <a:r>
              <a:rPr lang="zh-TW" altLang="en-US" dirty="0">
                <a:hlinkClick r:id="rId3" action="ppaction://hlinksldjump"/>
              </a:rPr>
              <a:t>設計</a:t>
            </a:r>
            <a:r>
              <a:rPr lang="en-US" altLang="zh-TW" dirty="0">
                <a:hlinkClick r:id="rId3" action="ppaction://hlinksldjump"/>
              </a:rPr>
              <a:t>(2022/11/30)</a:t>
            </a:r>
            <a:r>
              <a:rPr lang="zh-TW" altLang="en-US" dirty="0"/>
              <a:t>、</a:t>
            </a:r>
            <a:r>
              <a:rPr lang="en-US" altLang="zh-TW" dirty="0">
                <a:hlinkClick r:id="rId4" action="ppaction://hlinksldjump"/>
              </a:rPr>
              <a:t>MSC(2022/11/30)</a:t>
            </a:r>
            <a:endParaRPr lang="zh-TW" altLang="en-US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1461006-421F-4718-9CD5-67747411F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問題紀錄</a:t>
            </a:r>
            <a:r>
              <a:rPr lang="en-US" altLang="zh-TW" dirty="0"/>
              <a:t>-1(2022/11/24)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CF50881-A73F-449F-8429-34BC8A89CD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51" y="2340490"/>
            <a:ext cx="4343241" cy="3162299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5AB4C24-FF89-43FE-8AEE-651EC2EEFD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763" y="3112471"/>
            <a:ext cx="5805939" cy="2290232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內容版面配置區 10">
            <a:extLst>
              <a:ext uri="{FF2B5EF4-FFF2-40B4-BE49-F238E27FC236}">
                <a16:creationId xmlns:a16="http://schemas.microsoft.com/office/drawing/2014/main" id="{CD446D31-400F-49A0-8CC6-03FF3A033F5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255" y="1273179"/>
            <a:ext cx="3533351" cy="208775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91FD51EB-B3F0-438C-8913-C0BCFBCEE097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1133627" y="3221371"/>
            <a:ext cx="678395" cy="1761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04892B-7B9E-49FA-9E1A-D1495608BBB8}"/>
              </a:ext>
            </a:extLst>
          </p:cNvPr>
          <p:cNvSpPr txBox="1"/>
          <p:nvPr/>
        </p:nvSpPr>
        <p:spPr>
          <a:xfrm>
            <a:off x="233380" y="2852039"/>
            <a:ext cx="1800493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需附上動作說明</a:t>
            </a:r>
            <a:endParaRPr lang="zh-TW" altLang="en-US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B5003043-6C20-4B96-BC32-38AB23B2B07A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1133627" y="3221371"/>
            <a:ext cx="678395" cy="4362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D200E566-1887-4FC3-B5A3-819CE8ECCA67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1133627" y="3221371"/>
            <a:ext cx="678395" cy="7002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40E21477-B8BA-44D9-93C5-7D246CD934F6}"/>
              </a:ext>
            </a:extLst>
          </p:cNvPr>
          <p:cNvCxnSpPr>
            <a:cxnSpLocks/>
          </p:cNvCxnSpPr>
          <p:nvPr/>
        </p:nvCxnSpPr>
        <p:spPr>
          <a:xfrm>
            <a:off x="1133626" y="3231592"/>
            <a:ext cx="678396" cy="10696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68967FF-3FC8-4C24-9813-B371FEB6D9B2}"/>
              </a:ext>
            </a:extLst>
          </p:cNvPr>
          <p:cNvSpPr txBox="1"/>
          <p:nvPr/>
        </p:nvSpPr>
        <p:spPr>
          <a:xfrm>
            <a:off x="1283276" y="5001556"/>
            <a:ext cx="1569660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名詞定義有誤</a:t>
            </a:r>
            <a:endParaRPr lang="zh-TW" altLang="en-US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34F69F6-9EA3-4BD9-8205-D869C5F41357}"/>
              </a:ext>
            </a:extLst>
          </p:cNvPr>
          <p:cNvSpPr/>
          <p:nvPr/>
        </p:nvSpPr>
        <p:spPr>
          <a:xfrm>
            <a:off x="2987947" y="4839997"/>
            <a:ext cx="119815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1FDE5B1-5F0A-44B7-85B1-400231A3F74E}"/>
              </a:ext>
            </a:extLst>
          </p:cNvPr>
          <p:cNvSpPr txBox="1"/>
          <p:nvPr/>
        </p:nvSpPr>
        <p:spPr>
          <a:xfrm>
            <a:off x="4972590" y="2468279"/>
            <a:ext cx="2749471" cy="369332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分析、設計與</a:t>
            </a:r>
            <a:r>
              <a:rPr lang="en-US" altLang="zh-TW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MSC</a:t>
            </a:r>
            <a:r>
              <a:rPr lang="zh-TW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不一致</a:t>
            </a:r>
            <a:endParaRPr lang="zh-TW" altLang="en-US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393A224-819A-488B-AD31-F35EFE9AEF2D}"/>
              </a:ext>
            </a:extLst>
          </p:cNvPr>
          <p:cNvSpPr/>
          <p:nvPr/>
        </p:nvSpPr>
        <p:spPr>
          <a:xfrm>
            <a:off x="4372363" y="3096171"/>
            <a:ext cx="413330" cy="151865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8505D1E-F434-487D-AFBE-2E80F63FDCED}"/>
              </a:ext>
            </a:extLst>
          </p:cNvPr>
          <p:cNvSpPr/>
          <p:nvPr/>
        </p:nvSpPr>
        <p:spPr>
          <a:xfrm>
            <a:off x="10388372" y="1206843"/>
            <a:ext cx="916233" cy="208775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D3423BD-480F-40CD-9A07-0B7367F91DDB}"/>
              </a:ext>
            </a:extLst>
          </p:cNvPr>
          <p:cNvSpPr/>
          <p:nvPr/>
        </p:nvSpPr>
        <p:spPr>
          <a:xfrm>
            <a:off x="5551590" y="4050210"/>
            <a:ext cx="2380830" cy="148992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F0025532-7CCD-4716-B5D3-F352867327FB}"/>
              </a:ext>
            </a:extLst>
          </p:cNvPr>
          <p:cNvCxnSpPr>
            <a:cxnSpLocks/>
            <a:stCxn id="22" idx="2"/>
            <a:endCxn id="4" idx="3"/>
          </p:cNvCxnSpPr>
          <p:nvPr/>
        </p:nvCxnSpPr>
        <p:spPr>
          <a:xfrm flipH="1">
            <a:off x="4785692" y="2837611"/>
            <a:ext cx="1561634" cy="1084029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B31725B7-0C2E-436E-835D-88CD12F14F8E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>
          <a:xfrm>
            <a:off x="6347326" y="2837611"/>
            <a:ext cx="394679" cy="1212599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3ECDE76C-5F09-402B-86ED-191ECD1927E1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 flipV="1">
            <a:off x="7722061" y="2250721"/>
            <a:ext cx="2666311" cy="402224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644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E83217C-D80E-4926-8D33-286A7F35A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9429"/>
            <a:ext cx="10515600" cy="5037776"/>
          </a:xfrm>
        </p:spPr>
        <p:txBody>
          <a:bodyPr>
            <a:normAutofit/>
          </a:bodyPr>
          <a:lstStyle/>
          <a:p>
            <a:r>
              <a:rPr lang="zh-TW" altLang="en-US" sz="1800" dirty="0"/>
              <a:t>遊戲規則</a:t>
            </a:r>
            <a:r>
              <a:rPr lang="en-US" altLang="zh-TW" sz="1800" dirty="0"/>
              <a:t>:</a:t>
            </a:r>
            <a:r>
              <a:rPr lang="zh-TW" altLang="en-US" sz="1800" dirty="0"/>
              <a:t>分為</a:t>
            </a:r>
            <a:r>
              <a:rPr lang="zh-TW" altLang="en-US" sz="1800" dirty="0">
                <a:solidFill>
                  <a:srgbClr val="7030A0"/>
                </a:solidFill>
              </a:rPr>
              <a:t>紫</a:t>
            </a:r>
            <a:r>
              <a:rPr lang="zh-TW" altLang="en-US" sz="1800" dirty="0"/>
              <a:t>、</a:t>
            </a:r>
            <a:r>
              <a:rPr lang="zh-TW" altLang="en-US" sz="1800" dirty="0">
                <a:solidFill>
                  <a:srgbClr val="0000FF"/>
                </a:solidFill>
              </a:rPr>
              <a:t>藍</a:t>
            </a:r>
            <a:r>
              <a:rPr lang="zh-TW" altLang="en-US" sz="1800" dirty="0"/>
              <a:t>兩隊，角色觸碰足球後可將足球踢出，每當足球進門後便會重新一回合。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FAA1842-11DC-423A-8A9F-791B0512A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需求</a:t>
            </a:r>
            <a:r>
              <a:rPr lang="en-US" altLang="zh-TW" dirty="0"/>
              <a:t>-</a:t>
            </a:r>
            <a:r>
              <a:rPr lang="zh-TW" altLang="en-US" dirty="0"/>
              <a:t>驗收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" name="3D 模型 10">
                <a:extLst>
                  <a:ext uri="{FF2B5EF4-FFF2-40B4-BE49-F238E27FC236}">
                    <a16:creationId xmlns:a16="http://schemas.microsoft.com/office/drawing/2014/main" id="{349F260D-4A82-4F36-A886-42180E15D0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016287"/>
                  </p:ext>
                </p:extLst>
              </p:nvPr>
            </p:nvGraphicFramePr>
            <p:xfrm>
              <a:off x="5415854" y="1815074"/>
              <a:ext cx="1360292" cy="137931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60292" cy="1379317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0000" d="1000000"/>
                    <am3d:preTrans dx="0" dy="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421035" ay="-99462" az="468428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3495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" name="3D 模型 10">
                <a:extLst>
                  <a:ext uri="{FF2B5EF4-FFF2-40B4-BE49-F238E27FC236}">
                    <a16:creationId xmlns:a16="http://schemas.microsoft.com/office/drawing/2014/main" id="{349F260D-4A82-4F36-A886-42180E15D0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15854" y="1815074"/>
                <a:ext cx="1360292" cy="1379317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矩形 25">
            <a:extLst>
              <a:ext uri="{FF2B5EF4-FFF2-40B4-BE49-F238E27FC236}">
                <a16:creationId xmlns:a16="http://schemas.microsoft.com/office/drawing/2014/main" id="{61FA8610-A911-441F-B3D3-E4FC5264FBC4}"/>
              </a:ext>
            </a:extLst>
          </p:cNvPr>
          <p:cNvSpPr/>
          <p:nvPr/>
        </p:nvSpPr>
        <p:spPr>
          <a:xfrm>
            <a:off x="2528043" y="3256346"/>
            <a:ext cx="9126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▲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紫隊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2BAD705-A488-4244-8E99-3D767730207D}"/>
              </a:ext>
            </a:extLst>
          </p:cNvPr>
          <p:cNvSpPr/>
          <p:nvPr/>
        </p:nvSpPr>
        <p:spPr>
          <a:xfrm>
            <a:off x="8906128" y="3256346"/>
            <a:ext cx="8944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▲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藍隊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EBD5FE1-0484-437F-8C26-26DDBD9D213B}"/>
              </a:ext>
            </a:extLst>
          </p:cNvPr>
          <p:cNvSpPr txBox="1"/>
          <p:nvPr/>
        </p:nvSpPr>
        <p:spPr>
          <a:xfrm>
            <a:off x="5695891" y="596563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▲球場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44F186DD-8AD4-4CBF-94AA-A8DB435B103E}"/>
              </a:ext>
            </a:extLst>
          </p:cNvPr>
          <p:cNvSpPr txBox="1"/>
          <p:nvPr/>
        </p:nvSpPr>
        <p:spPr>
          <a:xfrm>
            <a:off x="5695891" y="325416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▲足球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DB11B4C-69FE-476C-B8AD-3E17EB2687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7468" y="1773492"/>
            <a:ext cx="3314700" cy="146685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883FCE8-179C-4B74-A3DA-CF1B02A389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9832" y="1783790"/>
            <a:ext cx="3309031" cy="144625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AFB72BA-AA2D-4458-B3F5-9E500A31F3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525" y="3652485"/>
            <a:ext cx="6590950" cy="233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975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112B1BB-9B81-4C9F-82B1-8DC30D855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Q2:</a:t>
            </a:r>
            <a:r>
              <a:rPr lang="zh-TW" altLang="en-US" dirty="0"/>
              <a:t>分析頁 </a:t>
            </a:r>
            <a:r>
              <a:rPr lang="en-US" altLang="zh-TW" dirty="0"/>
              <a:t>AI</a:t>
            </a:r>
            <a:r>
              <a:rPr lang="zh-TW" altLang="en-US" dirty="0"/>
              <a:t>定義不清，不確定他是於</a:t>
            </a:r>
            <a:r>
              <a:rPr lang="en-US" altLang="zh-TW" dirty="0"/>
              <a:t>python</a:t>
            </a:r>
            <a:r>
              <a:rPr lang="zh-TW" altLang="en-US" dirty="0"/>
              <a:t>底下訓練訓練出來的模型，還是</a:t>
            </a:r>
            <a:r>
              <a:rPr lang="en-US" altLang="zh-TW" dirty="0"/>
              <a:t>unity</a:t>
            </a:r>
            <a:r>
              <a:rPr lang="zh-TW" altLang="en-US" dirty="0"/>
              <a:t>底下用來做預測的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A2:</a:t>
            </a:r>
            <a:r>
              <a:rPr lang="zh-TW" altLang="en-US" dirty="0"/>
              <a:t>已修正，可參照</a:t>
            </a:r>
            <a:r>
              <a:rPr lang="zh-TW" altLang="en-US" dirty="0">
                <a:hlinkClick r:id="rId2" action="ppaction://hlinksldjump"/>
              </a:rPr>
              <a:t>分析</a:t>
            </a:r>
            <a:r>
              <a:rPr lang="en-US" altLang="zh-TW" dirty="0">
                <a:hlinkClick r:id="rId2" action="ppaction://hlinksldjump"/>
              </a:rPr>
              <a:t>(2022/11/30)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2D3BE4D-1EA2-4118-9BFA-269551A0C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問題紀錄</a:t>
            </a:r>
            <a:r>
              <a:rPr lang="en-US" altLang="zh-TW" dirty="0"/>
              <a:t>-2(2022/11/24)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FD5CAF-83BA-4425-97DC-0C338FE304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055" y="1657527"/>
            <a:ext cx="9731077" cy="38385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E56A280-D72C-47AA-B664-31D2A38760B7}"/>
              </a:ext>
            </a:extLst>
          </p:cNvPr>
          <p:cNvSpPr/>
          <p:nvPr/>
        </p:nvSpPr>
        <p:spPr>
          <a:xfrm>
            <a:off x="6033151" y="4218744"/>
            <a:ext cx="803877" cy="3700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2D829E5-A3A1-493D-97B9-6499CC837437}"/>
              </a:ext>
            </a:extLst>
          </p:cNvPr>
          <p:cNvSpPr txBox="1"/>
          <p:nvPr/>
        </p:nvSpPr>
        <p:spPr>
          <a:xfrm>
            <a:off x="5699830" y="3694905"/>
            <a:ext cx="1351652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定義不清</a:t>
            </a:r>
            <a:endParaRPr lang="zh-TW" altLang="en-US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87432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4BA271D-0D66-4B16-9A19-355193F7F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Q1:</a:t>
            </a:r>
            <a:r>
              <a:rPr lang="zh-TW" altLang="en-US" dirty="0"/>
              <a:t>分析頁非模組的子方塊要與模組的子方塊已不同的方式標示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A2:</a:t>
            </a:r>
            <a:r>
              <a:rPr lang="zh-TW" altLang="en-US" dirty="0"/>
              <a:t>已修正可參照</a:t>
            </a:r>
            <a:r>
              <a:rPr lang="zh-TW" altLang="en-US" dirty="0">
                <a:hlinkClick r:id="rId2" action="ppaction://hlinksldjump"/>
              </a:rPr>
              <a:t>分析</a:t>
            </a:r>
            <a:r>
              <a:rPr lang="en-US" altLang="zh-TW" dirty="0">
                <a:hlinkClick r:id="rId2" action="ppaction://hlinksldjump"/>
              </a:rPr>
              <a:t>(2022/12/07)</a:t>
            </a:r>
            <a:endParaRPr lang="zh-TW" altLang="en-US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1461006-421F-4718-9CD5-67747411F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問題紀錄</a:t>
            </a:r>
            <a:r>
              <a:rPr lang="en-US" altLang="zh-TW" dirty="0"/>
              <a:t>-1(2022/12/01)</a:t>
            </a:r>
            <a:endParaRPr lang="zh-TW" altLang="en-US" dirty="0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86CDCECF-CFB3-4180-8D06-360B05C0E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0050"/>
            <a:ext cx="12192000" cy="422137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948DE95-8A8F-4BAE-BFAC-768D2BD258E2}"/>
              </a:ext>
            </a:extLst>
          </p:cNvPr>
          <p:cNvSpPr/>
          <p:nvPr/>
        </p:nvSpPr>
        <p:spPr>
          <a:xfrm>
            <a:off x="2362200" y="4575307"/>
            <a:ext cx="4495800" cy="12561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04790C4-A06E-4352-B9ED-B495851E87B8}"/>
              </a:ext>
            </a:extLst>
          </p:cNvPr>
          <p:cNvSpPr txBox="1"/>
          <p:nvPr/>
        </p:nvSpPr>
        <p:spPr>
          <a:xfrm>
            <a:off x="5776030" y="4205975"/>
            <a:ext cx="1338828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非模組功能</a:t>
            </a:r>
            <a:endParaRPr lang="zh-TW" altLang="en-US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5FE469B-656D-4B2A-98B4-D73AA37AD139}"/>
              </a:ext>
            </a:extLst>
          </p:cNvPr>
          <p:cNvSpPr/>
          <p:nvPr/>
        </p:nvSpPr>
        <p:spPr>
          <a:xfrm>
            <a:off x="7114858" y="3086101"/>
            <a:ext cx="5077142" cy="21618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1804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B44B812-3938-4B45-88AD-0BA09BA2C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err="1"/>
              <a:t>AgentSoccer.cs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sz="1400" dirty="0"/>
              <a:t>1.</a:t>
            </a:r>
            <a:r>
              <a:rPr lang="zh-TW" altLang="en-US" sz="1400" dirty="0"/>
              <a:t>新增</a:t>
            </a:r>
            <a:r>
              <a:rPr lang="en-US" altLang="zh-TW" sz="1400" dirty="0" err="1"/>
              <a:t>playerTag</a:t>
            </a:r>
            <a:r>
              <a:rPr lang="zh-TW" altLang="en-US" sz="1400" dirty="0"/>
              <a:t>。由於</a:t>
            </a:r>
            <a:r>
              <a:rPr lang="en-US" altLang="zh-TW" sz="1400" dirty="0"/>
              <a:t>4</a:t>
            </a:r>
            <a:r>
              <a:rPr lang="zh-TW" altLang="en-US" sz="1400" dirty="0"/>
              <a:t>角色皆為同腳本，</a:t>
            </a:r>
            <a:r>
              <a:rPr lang="en-US" altLang="zh-TW" sz="1400" dirty="0" err="1"/>
              <a:t>playerTag</a:t>
            </a:r>
            <a:r>
              <a:rPr lang="zh-TW" altLang="en-US" sz="1400" dirty="0"/>
              <a:t>用來辨識該</a:t>
            </a:r>
            <a:r>
              <a:rPr lang="en-US" altLang="zh-TW" sz="1400" dirty="0"/>
              <a:t>class</a:t>
            </a:r>
            <a:r>
              <a:rPr lang="zh-TW" altLang="en-US" sz="1400" dirty="0"/>
              <a:t>是第幾位為角色。</a:t>
            </a:r>
          </a:p>
          <a:p>
            <a:pPr marL="0" indent="0">
              <a:buNone/>
            </a:pPr>
            <a:r>
              <a:rPr lang="en-US" altLang="zh-TW" sz="1400" dirty="0"/>
              <a:t>2.</a:t>
            </a:r>
            <a:r>
              <a:rPr lang="zh-TW" altLang="en-US" sz="1400" dirty="0"/>
              <a:t>新增</a:t>
            </a:r>
            <a:r>
              <a:rPr lang="en-US" altLang="zh-TW" sz="1400" dirty="0"/>
              <a:t>keypad</a:t>
            </a:r>
            <a:r>
              <a:rPr lang="zh-TW" altLang="en-US" sz="1400" dirty="0"/>
              <a:t>輸入。用於之後</a:t>
            </a:r>
            <a:r>
              <a:rPr lang="en-US" altLang="zh-TW" sz="1400" dirty="0"/>
              <a:t>python</a:t>
            </a:r>
            <a:r>
              <a:rPr lang="zh-TW" altLang="en-US" sz="1400" dirty="0"/>
              <a:t>操控角色輸入的管道。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9FD9A14-54F1-42CF-9F2B-F52667DF5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Unity</a:t>
            </a:r>
            <a:r>
              <a:rPr lang="zh-TW" altLang="en-US" dirty="0"/>
              <a:t> </a:t>
            </a:r>
            <a:r>
              <a:rPr lang="en-US" altLang="zh-TW" dirty="0"/>
              <a:t>Script</a:t>
            </a:r>
            <a:r>
              <a:rPr lang="zh-TW" altLang="en-US" dirty="0"/>
              <a:t>控管紀錄</a:t>
            </a:r>
            <a:r>
              <a:rPr lang="en-US" altLang="zh-TW" dirty="0"/>
              <a:t>(2023/01/08)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A4C2335-DC4C-4011-ABAA-996C5F206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475" y="3445505"/>
            <a:ext cx="3935790" cy="109472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466F765-BCF9-462C-8E60-2C4C50F38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992" y="1982847"/>
            <a:ext cx="3922757" cy="98394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6A83D47-FD9F-4BD2-9B13-B3B767AB4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82847"/>
            <a:ext cx="7905133" cy="42819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D5F32C85-B05F-4DB8-8FDC-AE072DD5DD26}"/>
              </a:ext>
            </a:extLst>
          </p:cNvPr>
          <p:cNvSpPr/>
          <p:nvPr/>
        </p:nvSpPr>
        <p:spPr>
          <a:xfrm>
            <a:off x="8989438" y="2966794"/>
            <a:ext cx="21218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▲原始腳本功能設定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3CB7B06-2CCA-4109-B603-3DF840956431}"/>
              </a:ext>
            </a:extLst>
          </p:cNvPr>
          <p:cNvSpPr/>
          <p:nvPr/>
        </p:nvSpPr>
        <p:spPr>
          <a:xfrm>
            <a:off x="8899848" y="4540228"/>
            <a:ext cx="23010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▲改良後腳本功能設定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366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05FA2D7-76CA-459C-8142-ABCC0904E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err="1"/>
              <a:t>AgentSoccer.cs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sz="1400" dirty="0"/>
              <a:t>1.</a:t>
            </a:r>
            <a:r>
              <a:rPr lang="zh-TW" altLang="en-US" sz="1400" dirty="0"/>
              <a:t>關閉角色轉頭功能。腳色有前、後、左、右、左轉、右轉，本次更新關閉左轉與右轉功能</a:t>
            </a:r>
          </a:p>
          <a:p>
            <a:pPr marL="0" indent="0">
              <a:buNone/>
            </a:pPr>
            <a:r>
              <a:rPr lang="en-US" altLang="zh-TW" sz="1400" dirty="0"/>
              <a:t>2.</a:t>
            </a:r>
            <a:r>
              <a:rPr lang="zh-TW" altLang="en-US" sz="1400" dirty="0"/>
              <a:t>新增</a:t>
            </a:r>
            <a:r>
              <a:rPr lang="en-US" altLang="zh-TW" sz="1400" dirty="0" err="1"/>
              <a:t>myTarget</a:t>
            </a:r>
            <a:r>
              <a:rPr lang="zh-TW" altLang="en-US" sz="1400" dirty="0"/>
              <a:t>與</a:t>
            </a:r>
            <a:r>
              <a:rPr lang="en-US" altLang="zh-TW" sz="1400" dirty="0"/>
              <a:t>playerTag1~4 </a:t>
            </a:r>
            <a:r>
              <a:rPr lang="zh-TW" altLang="en-US" sz="1400" dirty="0"/>
              <a:t>。用來抓取足球與球員</a:t>
            </a:r>
            <a:r>
              <a:rPr lang="en-US" altLang="zh-TW" sz="1400" dirty="0"/>
              <a:t>1~4</a:t>
            </a:r>
            <a:r>
              <a:rPr lang="zh-TW" altLang="en-US" sz="1400" dirty="0"/>
              <a:t>位置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44BEAC3-475D-4B9E-A06F-B632BD644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Unity</a:t>
            </a:r>
            <a:r>
              <a:rPr lang="zh-TW" altLang="en-US" dirty="0"/>
              <a:t> </a:t>
            </a:r>
            <a:r>
              <a:rPr lang="en-US" altLang="zh-TW" dirty="0"/>
              <a:t>Script</a:t>
            </a:r>
            <a:r>
              <a:rPr lang="zh-TW" altLang="en-US" dirty="0"/>
              <a:t>控管紀錄</a:t>
            </a:r>
            <a:r>
              <a:rPr lang="en-US" altLang="zh-TW" dirty="0"/>
              <a:t>(2023/01/09)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65BF543-D6C4-4B7A-AB8B-87C1A8139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17" y="1982847"/>
            <a:ext cx="7905133" cy="42819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0C61F9F-ABB4-4F56-BFA5-55726D4C8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013" y="3566438"/>
            <a:ext cx="3954863" cy="175115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E961159-00F5-426E-BF48-8B39299FF2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086" y="1977179"/>
            <a:ext cx="3935790" cy="109472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598FBE4-8A65-4C64-9E47-AE5B623D20B9}"/>
              </a:ext>
            </a:extLst>
          </p:cNvPr>
          <p:cNvSpPr/>
          <p:nvPr/>
        </p:nvSpPr>
        <p:spPr>
          <a:xfrm>
            <a:off x="8891458" y="5317596"/>
            <a:ext cx="23010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▲改良後腳本功能設定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306DE5C-9408-4C51-BD00-ABCA6EE7E88F}"/>
              </a:ext>
            </a:extLst>
          </p:cNvPr>
          <p:cNvSpPr/>
          <p:nvPr/>
        </p:nvSpPr>
        <p:spPr>
          <a:xfrm>
            <a:off x="8981049" y="3071902"/>
            <a:ext cx="21218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▲原始腳本功能設定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244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A75D103-60E0-4C26-8058-FAE8C51EF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err="1"/>
              <a:t>SoccerEnvController.cs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sz="1400" dirty="0"/>
              <a:t>1.</a:t>
            </a:r>
            <a:r>
              <a:rPr lang="zh-TW" altLang="en-US" sz="1400" dirty="0"/>
              <a:t>避免腳色因為有旋轉，造成前進時並非筆直往前。</a:t>
            </a:r>
            <a:endParaRPr lang="en-US" altLang="zh-TW" sz="1400" dirty="0"/>
          </a:p>
          <a:p>
            <a:pPr marL="0" indent="0">
              <a:buNone/>
            </a:pPr>
            <a:r>
              <a:rPr lang="en-US" altLang="zh-TW" sz="1400" dirty="0"/>
              <a:t>   var rot = </a:t>
            </a:r>
            <a:r>
              <a:rPr lang="en-US" altLang="zh-TW" sz="1400" dirty="0" err="1"/>
              <a:t>item.Agent.rotSign</a:t>
            </a:r>
            <a:r>
              <a:rPr lang="en-US" altLang="zh-TW" sz="1400" dirty="0"/>
              <a:t> * </a:t>
            </a:r>
            <a:r>
              <a:rPr lang="en-US" altLang="zh-TW" sz="1400" dirty="0" err="1"/>
              <a:t>Random.Range</a:t>
            </a:r>
            <a:r>
              <a:rPr lang="en-US" altLang="zh-TW" sz="1400" dirty="0"/>
              <a:t>(80.0f, 100.0f);</a:t>
            </a:r>
            <a:r>
              <a:rPr lang="zh-TW" altLang="en-US" sz="1400" dirty="0"/>
              <a:t>修改為</a:t>
            </a:r>
            <a:r>
              <a:rPr lang="en-US" altLang="zh-TW" sz="1400" dirty="0"/>
              <a:t>var rot = </a:t>
            </a:r>
            <a:r>
              <a:rPr lang="en-US" altLang="zh-TW" sz="1400" dirty="0" err="1"/>
              <a:t>item.Agent.rotSign</a:t>
            </a:r>
            <a:r>
              <a:rPr lang="en-US" altLang="zh-TW" sz="1400" dirty="0"/>
              <a:t> * </a:t>
            </a:r>
            <a:r>
              <a:rPr lang="en-US" altLang="zh-TW" sz="1400" dirty="0" err="1"/>
              <a:t>Random.Range</a:t>
            </a:r>
            <a:r>
              <a:rPr lang="en-US" altLang="zh-TW" sz="1400" dirty="0"/>
              <a:t>(90.0f, 90.0f);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7E39999-F6CD-4B6A-BC67-471C9529E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Unity</a:t>
            </a:r>
            <a:r>
              <a:rPr lang="zh-TW" altLang="en-US" dirty="0"/>
              <a:t> </a:t>
            </a:r>
            <a:r>
              <a:rPr lang="en-US" altLang="zh-TW" dirty="0"/>
              <a:t>Script</a:t>
            </a:r>
            <a:r>
              <a:rPr lang="zh-TW" altLang="en-US" dirty="0"/>
              <a:t>控管紀錄</a:t>
            </a:r>
            <a:r>
              <a:rPr lang="en-US" altLang="zh-TW" dirty="0"/>
              <a:t>(2023/01/10)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BC03830-1636-4F46-85BC-153545B26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2847"/>
            <a:ext cx="7905133" cy="42819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71759ED-A251-4016-B3AA-A73039D47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250" y="1982847"/>
            <a:ext cx="1964452" cy="255025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CD6EB74-8949-4C8B-9A26-291F9D1D92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04" y="1982847"/>
            <a:ext cx="1942575" cy="255025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88ECCFB2-1E24-4DE9-9E19-178873D7467C}"/>
              </a:ext>
            </a:extLst>
          </p:cNvPr>
          <p:cNvSpPr/>
          <p:nvPr/>
        </p:nvSpPr>
        <p:spPr>
          <a:xfrm>
            <a:off x="8376515" y="4533100"/>
            <a:ext cx="12183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▲原始版本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2B92D78-F0FE-4E8E-8F6D-EDBCCA82B344}"/>
              </a:ext>
            </a:extLst>
          </p:cNvPr>
          <p:cNvSpPr/>
          <p:nvPr/>
        </p:nvSpPr>
        <p:spPr>
          <a:xfrm>
            <a:off x="10508560" y="4550117"/>
            <a:ext cx="10798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▲改良後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706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21675F76-F3A1-4375-9F0B-DFFBF9EF4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如何引用</a:t>
            </a:r>
            <a:r>
              <a:rPr lang="en-US" altLang="zh-TW" dirty="0"/>
              <a:t>Apache 2.0</a:t>
            </a:r>
            <a:r>
              <a:rPr lang="zh-TW" altLang="en-US" dirty="0"/>
              <a:t>授權文件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402D838-4B15-47AA-A28E-C18579599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947" y="1562296"/>
            <a:ext cx="4641794" cy="42852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1E728E0-69E6-48C2-A7E6-9DD69EA34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066" y="1562296"/>
            <a:ext cx="4641794" cy="18385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A4D4E1A-B05D-473D-8BD3-9F4D82D85976}"/>
              </a:ext>
            </a:extLst>
          </p:cNvPr>
          <p:cNvSpPr txBox="1"/>
          <p:nvPr/>
        </p:nvSpPr>
        <p:spPr>
          <a:xfrm>
            <a:off x="1024947" y="119296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如何引用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Apache 2.0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授權文件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449AF74-6528-4FB6-9207-2090EFA31600}"/>
              </a:ext>
            </a:extLst>
          </p:cNvPr>
          <p:cNvSpPr txBox="1"/>
          <p:nvPr/>
        </p:nvSpPr>
        <p:spPr>
          <a:xfrm>
            <a:off x="6272066" y="1192964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Apache 2.0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授權文件該聲明於何處</a:t>
            </a:r>
          </a:p>
        </p:txBody>
      </p:sp>
    </p:spTree>
    <p:extLst>
      <p:ext uri="{BB962C8B-B14F-4D97-AF65-F5344CB8AC3E}">
        <p14:creationId xmlns:p14="http://schemas.microsoft.com/office/powerpoint/2010/main" val="1006865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D17E722-AEAF-4D3D-B63A-AE975A44D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0239"/>
            <a:ext cx="11208390" cy="5037776"/>
          </a:xfrm>
        </p:spPr>
        <p:txBody>
          <a:bodyPr/>
          <a:lstStyle/>
          <a:p>
            <a:r>
              <a:rPr lang="en-US" altLang="zh-TW" dirty="0">
                <a:cs typeface="Times New Roman" panose="02020603050405020304" pitchFamily="18" charset="0"/>
              </a:rPr>
              <a:t>Unity</a:t>
            </a:r>
            <a:r>
              <a:rPr lang="zh-TW" altLang="en-US" dirty="0">
                <a:cs typeface="Times New Roman" panose="02020603050405020304" pitchFamily="18" charset="0"/>
              </a:rPr>
              <a:t> </a:t>
            </a:r>
            <a:r>
              <a:rPr lang="en-US" altLang="zh-TW" dirty="0" err="1">
                <a:cs typeface="Times New Roman" panose="02020603050405020304" pitchFamily="18" charset="0"/>
              </a:rPr>
              <a:t>SoccerGame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zh-TW" altLang="en-US" dirty="0">
                <a:cs typeface="Times New Roman" panose="02020603050405020304" pitchFamily="18" charset="0"/>
              </a:rPr>
              <a:t>本次專案使用的</a:t>
            </a:r>
            <a:r>
              <a:rPr lang="en-US" altLang="zh-TW" dirty="0">
                <a:cs typeface="Times New Roman" panose="02020603050405020304" pitchFamily="18" charset="0"/>
              </a:rPr>
              <a:t>opensource) </a:t>
            </a:r>
            <a:r>
              <a:rPr lang="en-US" altLang="zh-TW" dirty="0"/>
              <a:t>:</a:t>
            </a:r>
            <a:r>
              <a:rPr lang="en-US" altLang="zh-TW" dirty="0">
                <a:hlinkClick r:id="rId2"/>
              </a:rPr>
              <a:t>https://virajvaitha.medium.com/unity-ml-agents-2022-installation-e8af1eab2dd</a:t>
            </a:r>
            <a:endParaRPr lang="en-US" altLang="zh-TW" dirty="0"/>
          </a:p>
          <a:p>
            <a:endParaRPr lang="en-US" altLang="zh-TW" dirty="0">
              <a:cs typeface="Times New Roman" panose="02020603050405020304" pitchFamily="18" charset="0"/>
            </a:endParaRPr>
          </a:p>
          <a:p>
            <a:r>
              <a:rPr lang="en-US" altLang="zh-TW" dirty="0">
                <a:cs typeface="Times New Roman" panose="02020603050405020304" pitchFamily="18" charset="0"/>
              </a:rPr>
              <a:t>Unity</a:t>
            </a:r>
            <a:r>
              <a:rPr lang="zh-TW" altLang="en-US" dirty="0">
                <a:cs typeface="Times New Roman" panose="02020603050405020304" pitchFamily="18" charset="0"/>
              </a:rPr>
              <a:t> </a:t>
            </a:r>
            <a:r>
              <a:rPr lang="en-US" altLang="zh-TW" dirty="0" err="1">
                <a:cs typeface="Times New Roman" panose="02020603050405020304" pitchFamily="18" charset="0"/>
              </a:rPr>
              <a:t>SoccerGame</a:t>
            </a:r>
            <a:r>
              <a:rPr lang="en-US" altLang="zh-TW" dirty="0">
                <a:cs typeface="Times New Roman" panose="02020603050405020304" pitchFamily="18" charset="0"/>
              </a:rPr>
              <a:t>: </a:t>
            </a:r>
            <a:r>
              <a:rPr lang="en-US" altLang="zh-TW" dirty="0">
                <a:cs typeface="Times New Roman" panose="02020603050405020304" pitchFamily="18" charset="0"/>
                <a:hlinkClick r:id="rId3"/>
              </a:rPr>
              <a:t>https://www.bilibili.com/video/BV1hQ4y1K7V4/?spm_id_from=333.999.0.0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r>
              <a:rPr lang="en-US" altLang="zh-TW" dirty="0">
                <a:cs typeface="Times New Roman" panose="02020603050405020304" pitchFamily="18" charset="0"/>
              </a:rPr>
              <a:t>Python</a:t>
            </a:r>
            <a:r>
              <a:rPr lang="zh-TW" altLang="en-US" dirty="0">
                <a:cs typeface="Times New Roman" panose="02020603050405020304" pitchFamily="18" charset="0"/>
              </a:rPr>
              <a:t>與</a:t>
            </a:r>
            <a:r>
              <a:rPr lang="en-US" altLang="zh-TW" dirty="0">
                <a:cs typeface="Times New Roman" panose="02020603050405020304" pitchFamily="18" charset="0"/>
              </a:rPr>
              <a:t>unity</a:t>
            </a:r>
            <a:r>
              <a:rPr lang="zh-TW" altLang="en-US" dirty="0">
                <a:cs typeface="Times New Roman" panose="02020603050405020304" pitchFamily="18" charset="0"/>
              </a:rPr>
              <a:t>溝通</a:t>
            </a:r>
            <a:r>
              <a:rPr lang="en-US" altLang="zh-TW" dirty="0">
                <a:cs typeface="Times New Roman" panose="02020603050405020304" pitchFamily="18" charset="0"/>
              </a:rPr>
              <a:t>: </a:t>
            </a:r>
            <a:r>
              <a:rPr lang="en-US" altLang="zh-TW" dirty="0">
                <a:cs typeface="Times New Roman" panose="02020603050405020304" pitchFamily="18" charset="0"/>
                <a:hlinkClick r:id="rId4"/>
              </a:rPr>
              <a:t>https://blog.csdn.net/Alibutter/article/details/120908687</a:t>
            </a:r>
            <a:endParaRPr lang="en-US" altLang="zh-TW" dirty="0">
              <a:cs typeface="Times New Roman" panose="02020603050405020304" pitchFamily="18" charset="0"/>
            </a:endParaRPr>
          </a:p>
          <a:p>
            <a:endParaRPr lang="zh-TW" altLang="en-US" dirty="0">
              <a:cs typeface="Times New Roman" panose="02020603050405020304" pitchFamily="18" charset="0"/>
            </a:endParaRPr>
          </a:p>
          <a:p>
            <a:r>
              <a:rPr lang="en-US" altLang="zh-TW" dirty="0"/>
              <a:t>Unity ML agents</a:t>
            </a:r>
            <a:r>
              <a:rPr lang="zh-TW" altLang="en-US" dirty="0"/>
              <a:t>安裝</a:t>
            </a:r>
            <a:r>
              <a:rPr lang="en-US" altLang="zh-TW" dirty="0"/>
              <a:t>: </a:t>
            </a:r>
            <a:r>
              <a:rPr lang="en-US" altLang="zh-TW" dirty="0">
                <a:hlinkClick r:id="rId5"/>
              </a:rPr>
              <a:t>https://www.bilibili.com/video/BV1hE411W7Pi/?spm_id_from=333.999.0.0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Unity</a:t>
            </a:r>
            <a:r>
              <a:rPr lang="zh-TW" altLang="en-US" dirty="0"/>
              <a:t>場景轉換為</a:t>
            </a:r>
            <a:r>
              <a:rPr lang="en-US" altLang="zh-TW" dirty="0"/>
              <a:t>gym</a:t>
            </a:r>
            <a:r>
              <a:rPr lang="zh-TW" altLang="en-US" dirty="0"/>
              <a:t>環境</a:t>
            </a:r>
            <a:r>
              <a:rPr lang="en-US" altLang="zh-TW" dirty="0"/>
              <a:t>:</a:t>
            </a:r>
            <a:r>
              <a:rPr lang="en-US" altLang="zh-TW" dirty="0">
                <a:hlinkClick r:id="rId4"/>
              </a:rPr>
              <a:t>https://blog.csdn.net/</a:t>
            </a:r>
            <a:r>
              <a:rPr lang="en-US" altLang="zh-TW" dirty="0" err="1">
                <a:hlinkClick r:id="rId4"/>
              </a:rPr>
              <a:t>Alibutter</a:t>
            </a:r>
            <a:r>
              <a:rPr lang="en-US" altLang="zh-TW" dirty="0">
                <a:hlinkClick r:id="rId4"/>
              </a:rPr>
              <a:t>/article/details/120908687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Unity</a:t>
            </a:r>
            <a:r>
              <a:rPr lang="zh-TW" altLang="en-US" dirty="0"/>
              <a:t>遊戲製作教學</a:t>
            </a:r>
            <a:r>
              <a:rPr lang="en-US" altLang="zh-TW" dirty="0"/>
              <a:t>:https://www.cg.com.tw/Unity/</a:t>
            </a:r>
          </a:p>
          <a:p>
            <a:endParaRPr lang="en-US" altLang="zh-TW" dirty="0"/>
          </a:p>
          <a:p>
            <a:r>
              <a:rPr lang="en-US" altLang="zh-TW" dirty="0"/>
              <a:t>Unity</a:t>
            </a:r>
            <a:r>
              <a:rPr lang="zh-TW" altLang="en-US" dirty="0"/>
              <a:t>基礎腳本指令</a:t>
            </a:r>
            <a:r>
              <a:rPr lang="en-US" altLang="zh-TW" dirty="0"/>
              <a:t>:https://www.gameislearning.url.tw/article_content.php?getb=30&amp;foog=9997</a:t>
            </a:r>
          </a:p>
          <a:p>
            <a:endParaRPr lang="en-US" altLang="zh-TW" dirty="0"/>
          </a:p>
          <a:p>
            <a:r>
              <a:rPr lang="en-US" altLang="zh-TW" dirty="0"/>
              <a:t>Unity</a:t>
            </a:r>
            <a:r>
              <a:rPr lang="zh-TW" altLang="en-US" dirty="0"/>
              <a:t> </a:t>
            </a:r>
            <a:r>
              <a:rPr lang="en-US" altLang="zh-TW" dirty="0"/>
              <a:t>UI</a:t>
            </a:r>
            <a:r>
              <a:rPr lang="zh-TW" altLang="en-US" dirty="0"/>
              <a:t>視窗切換教學</a:t>
            </a:r>
            <a:r>
              <a:rPr lang="en-US" altLang="zh-TW" dirty="0"/>
              <a:t>:https://www.youtube.com/watch?v=DkKyoZeX_7E</a:t>
            </a:r>
          </a:p>
          <a:p>
            <a:pPr marL="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228EBD8-3B46-4F9A-95D1-E3CD56030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</p:spTree>
    <p:extLst>
      <p:ext uri="{BB962C8B-B14F-4D97-AF65-F5344CB8AC3E}">
        <p14:creationId xmlns:p14="http://schemas.microsoft.com/office/powerpoint/2010/main" val="511375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E83217C-D80E-4926-8D33-286A7F35A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9429"/>
            <a:ext cx="10515600" cy="5037776"/>
          </a:xfrm>
        </p:spPr>
        <p:txBody>
          <a:bodyPr>
            <a:normAutofit/>
          </a:bodyPr>
          <a:lstStyle/>
          <a:p>
            <a:r>
              <a:rPr lang="zh-TW" altLang="en-US" sz="1800" dirty="0"/>
              <a:t>遊戲功能</a:t>
            </a:r>
            <a:r>
              <a:rPr lang="en-US" altLang="zh-TW" sz="1800" dirty="0"/>
              <a:t>:</a:t>
            </a:r>
            <a:r>
              <a:rPr lang="zh-TW" altLang="en-US" sz="1800" dirty="0"/>
              <a:t>玩家可以使用</a:t>
            </a:r>
            <a:r>
              <a:rPr lang="en-US" altLang="zh-TW" sz="1800" dirty="0"/>
              <a:t>WASD</a:t>
            </a:r>
            <a:r>
              <a:rPr lang="zh-TW" altLang="en-US" sz="1800" dirty="0"/>
              <a:t>鍵與上下左右來操控</a:t>
            </a:r>
            <a:r>
              <a:rPr lang="zh-TW" altLang="en-US" sz="1800" dirty="0">
                <a:solidFill>
                  <a:srgbClr val="0000FF"/>
                </a:solidFill>
              </a:rPr>
              <a:t>藍色球員</a:t>
            </a:r>
            <a:r>
              <a:rPr lang="zh-TW" altLang="en-US" sz="1800" dirty="0"/>
              <a:t>進行射門，</a:t>
            </a:r>
            <a:r>
              <a:rPr lang="zh-TW" altLang="en-US" sz="1800" dirty="0">
                <a:solidFill>
                  <a:srgbClr val="7030A0"/>
                </a:solidFill>
              </a:rPr>
              <a:t>紫色球員</a:t>
            </a:r>
            <a:r>
              <a:rPr lang="zh-TW" altLang="en-US" sz="1800" dirty="0"/>
              <a:t>則是我們的</a:t>
            </a:r>
            <a:r>
              <a:rPr lang="en-US" altLang="zh-TW" sz="1800" dirty="0"/>
              <a:t>AI</a:t>
            </a:r>
            <a:r>
              <a:rPr lang="zh-TW" altLang="en-US" sz="1800" dirty="0"/>
              <a:t>。</a:t>
            </a:r>
            <a:endParaRPr lang="en-US" altLang="zh-TW" sz="18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FAA1842-11DC-423A-8A9F-791B0512A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需求</a:t>
            </a:r>
            <a:r>
              <a:rPr lang="en-US" altLang="zh-TW" dirty="0"/>
              <a:t>-</a:t>
            </a:r>
            <a:r>
              <a:rPr lang="zh-TW" altLang="en-US" dirty="0"/>
              <a:t>功能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49F766D-9601-4FE6-A569-6C6D6DB6E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723" y="1548746"/>
            <a:ext cx="3398553" cy="4399142"/>
          </a:xfrm>
          <a:prstGeom prst="rect">
            <a:avLst/>
          </a:prstGeom>
        </p:spPr>
      </p:pic>
      <p:sp>
        <p:nvSpPr>
          <p:cNvPr id="5" name="箭號: 向下 4">
            <a:extLst>
              <a:ext uri="{FF2B5EF4-FFF2-40B4-BE49-F238E27FC236}">
                <a16:creationId xmlns:a16="http://schemas.microsoft.com/office/drawing/2014/main" id="{52D57BFE-A1F3-4CA6-AC98-26CAC1153E10}"/>
              </a:ext>
            </a:extLst>
          </p:cNvPr>
          <p:cNvSpPr/>
          <p:nvPr/>
        </p:nvSpPr>
        <p:spPr>
          <a:xfrm>
            <a:off x="3083015" y="4544736"/>
            <a:ext cx="604007" cy="63756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箭號: 向下 29">
            <a:extLst>
              <a:ext uri="{FF2B5EF4-FFF2-40B4-BE49-F238E27FC236}">
                <a16:creationId xmlns:a16="http://schemas.microsoft.com/office/drawing/2014/main" id="{2DF0FD04-EF72-4C96-BB6F-D63EBC533E61}"/>
              </a:ext>
            </a:extLst>
          </p:cNvPr>
          <p:cNvSpPr/>
          <p:nvPr/>
        </p:nvSpPr>
        <p:spPr>
          <a:xfrm rot="10800000">
            <a:off x="3083014" y="3546446"/>
            <a:ext cx="604007" cy="63756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箭號: 向下 38">
            <a:extLst>
              <a:ext uri="{FF2B5EF4-FFF2-40B4-BE49-F238E27FC236}">
                <a16:creationId xmlns:a16="http://schemas.microsoft.com/office/drawing/2014/main" id="{DEA40EBE-17B8-4A09-B76D-CCAEF4FCA591}"/>
              </a:ext>
            </a:extLst>
          </p:cNvPr>
          <p:cNvSpPr/>
          <p:nvPr/>
        </p:nvSpPr>
        <p:spPr>
          <a:xfrm rot="5400000">
            <a:off x="2583872" y="4055672"/>
            <a:ext cx="604007" cy="63756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箭號: 向下 49">
            <a:extLst>
              <a:ext uri="{FF2B5EF4-FFF2-40B4-BE49-F238E27FC236}">
                <a16:creationId xmlns:a16="http://schemas.microsoft.com/office/drawing/2014/main" id="{94E656AA-DEFD-48D8-81DC-D70EE36252C1}"/>
              </a:ext>
            </a:extLst>
          </p:cNvPr>
          <p:cNvSpPr/>
          <p:nvPr/>
        </p:nvSpPr>
        <p:spPr>
          <a:xfrm rot="16200000">
            <a:off x="3586482" y="4049786"/>
            <a:ext cx="604007" cy="63756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7E7AD64-C86C-420D-A407-6CA518F72E9A}"/>
              </a:ext>
            </a:extLst>
          </p:cNvPr>
          <p:cNvSpPr txBox="1"/>
          <p:nvPr/>
        </p:nvSpPr>
        <p:spPr>
          <a:xfrm>
            <a:off x="3180884" y="373759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394F4C3D-9B71-4C2D-87A5-78567356AC7F}"/>
              </a:ext>
            </a:extLst>
          </p:cNvPr>
          <p:cNvSpPr txBox="1"/>
          <p:nvPr/>
        </p:nvSpPr>
        <p:spPr>
          <a:xfrm>
            <a:off x="2749328" y="417540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38E7A37E-F1E5-46F7-AECD-E09369EBF861}"/>
              </a:ext>
            </a:extLst>
          </p:cNvPr>
          <p:cNvSpPr txBox="1"/>
          <p:nvPr/>
        </p:nvSpPr>
        <p:spPr>
          <a:xfrm>
            <a:off x="3634237" y="417540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640D0A3C-65CA-42F2-8CBE-A133601BEAC1}"/>
              </a:ext>
            </a:extLst>
          </p:cNvPr>
          <p:cNvSpPr txBox="1"/>
          <p:nvPr/>
        </p:nvSpPr>
        <p:spPr>
          <a:xfrm>
            <a:off x="3218841" y="4544736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箭號: 向下 53">
            <a:extLst>
              <a:ext uri="{FF2B5EF4-FFF2-40B4-BE49-F238E27FC236}">
                <a16:creationId xmlns:a16="http://schemas.microsoft.com/office/drawing/2014/main" id="{D1B12A89-A9D5-4E6F-BC7D-4A535E45DE2E}"/>
              </a:ext>
            </a:extLst>
          </p:cNvPr>
          <p:cNvSpPr/>
          <p:nvPr/>
        </p:nvSpPr>
        <p:spPr>
          <a:xfrm>
            <a:off x="8500653" y="4450576"/>
            <a:ext cx="604007" cy="63756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箭號: 向下 54">
            <a:extLst>
              <a:ext uri="{FF2B5EF4-FFF2-40B4-BE49-F238E27FC236}">
                <a16:creationId xmlns:a16="http://schemas.microsoft.com/office/drawing/2014/main" id="{5E42F94E-88FF-468B-8CBE-0A617E9DD18B}"/>
              </a:ext>
            </a:extLst>
          </p:cNvPr>
          <p:cNvSpPr/>
          <p:nvPr/>
        </p:nvSpPr>
        <p:spPr>
          <a:xfrm rot="10800000">
            <a:off x="8500652" y="3452286"/>
            <a:ext cx="604007" cy="63756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箭號: 向下 55">
            <a:extLst>
              <a:ext uri="{FF2B5EF4-FFF2-40B4-BE49-F238E27FC236}">
                <a16:creationId xmlns:a16="http://schemas.microsoft.com/office/drawing/2014/main" id="{E72F9C14-72B1-4C39-B11C-4A86C2BA8355}"/>
              </a:ext>
            </a:extLst>
          </p:cNvPr>
          <p:cNvSpPr/>
          <p:nvPr/>
        </p:nvSpPr>
        <p:spPr>
          <a:xfrm rot="5400000">
            <a:off x="8001510" y="3961512"/>
            <a:ext cx="604007" cy="63756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箭號: 向下 56">
            <a:extLst>
              <a:ext uri="{FF2B5EF4-FFF2-40B4-BE49-F238E27FC236}">
                <a16:creationId xmlns:a16="http://schemas.microsoft.com/office/drawing/2014/main" id="{E4938ADF-8297-4282-A789-AEF50F38EA18}"/>
              </a:ext>
            </a:extLst>
          </p:cNvPr>
          <p:cNvSpPr/>
          <p:nvPr/>
        </p:nvSpPr>
        <p:spPr>
          <a:xfrm rot="16200000">
            <a:off x="9004120" y="3955626"/>
            <a:ext cx="604007" cy="63756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D2B5221E-CAF2-454D-A8FD-3AE14D065EC7}"/>
              </a:ext>
            </a:extLst>
          </p:cNvPr>
          <p:cNvSpPr txBox="1"/>
          <p:nvPr/>
        </p:nvSpPr>
        <p:spPr>
          <a:xfrm>
            <a:off x="8598522" y="364343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上</a:t>
            </a: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FD706D72-7643-45DB-9AB8-FA3BC065115A}"/>
              </a:ext>
            </a:extLst>
          </p:cNvPr>
          <p:cNvSpPr txBox="1"/>
          <p:nvPr/>
        </p:nvSpPr>
        <p:spPr>
          <a:xfrm>
            <a:off x="8166966" y="408124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左</a:t>
            </a: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9251A33E-B472-4BD2-AACB-0454A6A0CB82}"/>
              </a:ext>
            </a:extLst>
          </p:cNvPr>
          <p:cNvSpPr txBox="1"/>
          <p:nvPr/>
        </p:nvSpPr>
        <p:spPr>
          <a:xfrm>
            <a:off x="9011115" y="408124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右</a:t>
            </a: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D41E382D-401F-479E-85EE-AECAD253CF8A}"/>
              </a:ext>
            </a:extLst>
          </p:cNvPr>
          <p:cNvSpPr txBox="1"/>
          <p:nvPr/>
        </p:nvSpPr>
        <p:spPr>
          <a:xfrm>
            <a:off x="8598288" y="4450576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下</a:t>
            </a:r>
          </a:p>
        </p:txBody>
      </p:sp>
      <p:sp>
        <p:nvSpPr>
          <p:cNvPr id="7" name="語音泡泡: 矩形 6">
            <a:extLst>
              <a:ext uri="{FF2B5EF4-FFF2-40B4-BE49-F238E27FC236}">
                <a16:creationId xmlns:a16="http://schemas.microsoft.com/office/drawing/2014/main" id="{1379F2F8-5C45-41DA-B502-C80A4288BB07}"/>
              </a:ext>
            </a:extLst>
          </p:cNvPr>
          <p:cNvSpPr/>
          <p:nvPr/>
        </p:nvSpPr>
        <p:spPr>
          <a:xfrm>
            <a:off x="2567094" y="3546446"/>
            <a:ext cx="1640173" cy="1635853"/>
          </a:xfrm>
          <a:prstGeom prst="wedgeRectCallout">
            <a:avLst>
              <a:gd name="adj1" fmla="val 147966"/>
              <a:gd name="adj2" fmla="val -2484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語音泡泡: 矩形 61">
            <a:extLst>
              <a:ext uri="{FF2B5EF4-FFF2-40B4-BE49-F238E27FC236}">
                <a16:creationId xmlns:a16="http://schemas.microsoft.com/office/drawing/2014/main" id="{E1B27E73-39CE-47E3-ACD6-76CE75C9C1D3}"/>
              </a:ext>
            </a:extLst>
          </p:cNvPr>
          <p:cNvSpPr/>
          <p:nvPr/>
        </p:nvSpPr>
        <p:spPr>
          <a:xfrm>
            <a:off x="7991664" y="3456480"/>
            <a:ext cx="1640173" cy="1635853"/>
          </a:xfrm>
          <a:prstGeom prst="wedgeRectCallout">
            <a:avLst>
              <a:gd name="adj1" fmla="val -148981"/>
              <a:gd name="adj2" fmla="val 194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0923E72D-9070-4D1B-BE84-AFB593C19612}"/>
              </a:ext>
            </a:extLst>
          </p:cNvPr>
          <p:cNvCxnSpPr/>
          <p:nvPr/>
        </p:nvCxnSpPr>
        <p:spPr>
          <a:xfrm flipV="1">
            <a:off x="5867400" y="3534393"/>
            <a:ext cx="0" cy="2032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9DC74468-A2D9-4788-AF05-4D4303527099}"/>
              </a:ext>
            </a:extLst>
          </p:cNvPr>
          <p:cNvCxnSpPr>
            <a:cxnSpLocks/>
          </p:cNvCxnSpPr>
          <p:nvPr/>
        </p:nvCxnSpPr>
        <p:spPr>
          <a:xfrm rot="5400000" flipV="1">
            <a:off x="6103143" y="3787282"/>
            <a:ext cx="0" cy="2032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56665033-C551-4C25-82D6-0D1B1FA6F534}"/>
              </a:ext>
            </a:extLst>
          </p:cNvPr>
          <p:cNvCxnSpPr>
            <a:cxnSpLocks/>
          </p:cNvCxnSpPr>
          <p:nvPr/>
        </p:nvCxnSpPr>
        <p:spPr>
          <a:xfrm>
            <a:off x="5867400" y="4066564"/>
            <a:ext cx="0" cy="2032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D09D2428-A6BB-4046-9C6C-5D01B2989122}"/>
              </a:ext>
            </a:extLst>
          </p:cNvPr>
          <p:cNvCxnSpPr>
            <a:cxnSpLocks/>
          </p:cNvCxnSpPr>
          <p:nvPr/>
        </p:nvCxnSpPr>
        <p:spPr>
          <a:xfrm rot="16200000" flipV="1">
            <a:off x="5631500" y="3785361"/>
            <a:ext cx="0" cy="2032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51D34D92-58A4-4B9E-B73A-B26DD9C2B20F}"/>
              </a:ext>
            </a:extLst>
          </p:cNvPr>
          <p:cNvCxnSpPr/>
          <p:nvPr/>
        </p:nvCxnSpPr>
        <p:spPr>
          <a:xfrm flipV="1">
            <a:off x="6312694" y="3863005"/>
            <a:ext cx="0" cy="2032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8B0D3526-F670-4DBF-BF46-329226BE5A45}"/>
              </a:ext>
            </a:extLst>
          </p:cNvPr>
          <p:cNvCxnSpPr>
            <a:cxnSpLocks/>
          </p:cNvCxnSpPr>
          <p:nvPr/>
        </p:nvCxnSpPr>
        <p:spPr>
          <a:xfrm rot="5400000" flipV="1">
            <a:off x="6548437" y="4115894"/>
            <a:ext cx="0" cy="2032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059E41EB-BD83-4DC2-BA00-89044FB0B8C6}"/>
              </a:ext>
            </a:extLst>
          </p:cNvPr>
          <p:cNvCxnSpPr>
            <a:cxnSpLocks/>
          </p:cNvCxnSpPr>
          <p:nvPr/>
        </p:nvCxnSpPr>
        <p:spPr>
          <a:xfrm>
            <a:off x="6312694" y="4395176"/>
            <a:ext cx="0" cy="2032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D73685D9-B7D1-488C-AC66-C36AA35997F1}"/>
              </a:ext>
            </a:extLst>
          </p:cNvPr>
          <p:cNvCxnSpPr>
            <a:cxnSpLocks/>
          </p:cNvCxnSpPr>
          <p:nvPr/>
        </p:nvCxnSpPr>
        <p:spPr>
          <a:xfrm rot="16200000" flipV="1">
            <a:off x="6076794" y="4113973"/>
            <a:ext cx="0" cy="2032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65B3E597-46C7-4AAF-8374-F4C8E317255A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325477" y="2164360"/>
            <a:ext cx="1093811" cy="3775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9EF2FA9-9897-4691-BC63-E7ACFF97A861}"/>
              </a:ext>
            </a:extLst>
          </p:cNvPr>
          <p:cNvSpPr txBox="1"/>
          <p:nvPr/>
        </p:nvSpPr>
        <p:spPr>
          <a:xfrm>
            <a:off x="3204657" y="1979694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由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操控</a:t>
            </a: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EEB74E58-558B-4D85-903E-E957F4AA2B42}"/>
              </a:ext>
            </a:extLst>
          </p:cNvPr>
          <p:cNvSpPr txBox="1"/>
          <p:nvPr/>
        </p:nvSpPr>
        <p:spPr>
          <a:xfrm>
            <a:off x="7911390" y="202153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由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操控</a:t>
            </a:r>
          </a:p>
        </p:txBody>
      </p: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97182B43-A3F0-4EF2-A856-0FCECE38F981}"/>
              </a:ext>
            </a:extLst>
          </p:cNvPr>
          <p:cNvCxnSpPr>
            <a:cxnSpLocks/>
            <a:stCxn id="75" idx="1"/>
          </p:cNvCxnSpPr>
          <p:nvPr/>
        </p:nvCxnSpPr>
        <p:spPr>
          <a:xfrm flipH="1">
            <a:off x="6028699" y="2206196"/>
            <a:ext cx="1882691" cy="4343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63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FAA1842-11DC-423A-8A9F-791B0512A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需求</a:t>
            </a:r>
            <a:r>
              <a:rPr lang="en-US" altLang="zh-TW" dirty="0"/>
              <a:t>-</a:t>
            </a:r>
            <a:r>
              <a:rPr lang="zh-TW" altLang="en-US" dirty="0"/>
              <a:t>效能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E83217C-D80E-4926-8D33-286A7F35A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1800" dirty="0"/>
              <a:t>效能</a:t>
            </a:r>
            <a:r>
              <a:rPr lang="en-US" altLang="zh-TW" sz="1800" dirty="0">
                <a:sym typeface="Wingdings" panose="05000000000000000000" pitchFamily="2" charset="2"/>
              </a:rPr>
              <a:t>:</a:t>
            </a:r>
            <a:r>
              <a:rPr lang="zh-TW" altLang="en-US" sz="1800" dirty="0">
                <a:sym typeface="Wingdings" panose="05000000000000000000" pitchFamily="2" charset="2"/>
              </a:rPr>
              <a:t>期望訓練</a:t>
            </a:r>
            <a:r>
              <a:rPr lang="en-US" altLang="zh-TW" sz="1800" dirty="0">
                <a:sym typeface="Wingdings" panose="05000000000000000000" pitchFamily="2" charset="2"/>
              </a:rPr>
              <a:t>600</a:t>
            </a:r>
            <a:r>
              <a:rPr lang="zh-TW" altLang="en-US" sz="1800" dirty="0">
                <a:sym typeface="Wingdings" panose="05000000000000000000" pitchFamily="2" charset="2"/>
              </a:rPr>
              <a:t>萬次後，一分鐘可以進</a:t>
            </a:r>
            <a:r>
              <a:rPr lang="en-US" altLang="zh-TW" sz="1800" dirty="0">
                <a:sym typeface="Wingdings" panose="05000000000000000000" pitchFamily="2" charset="2"/>
              </a:rPr>
              <a:t>20</a:t>
            </a:r>
            <a:r>
              <a:rPr lang="zh-TW" altLang="en-US" sz="1800" dirty="0">
                <a:sym typeface="Wingdings" panose="05000000000000000000" pitchFamily="2" charset="2"/>
              </a:rPr>
              <a:t>顆球</a:t>
            </a:r>
            <a:endParaRPr lang="zh-TW" altLang="en-US" sz="1800" dirty="0"/>
          </a:p>
        </p:txBody>
      </p:sp>
      <p:pic>
        <p:nvPicPr>
          <p:cNvPr id="1026" name="Picture 2" descr="未提供說明。">
            <a:extLst>
              <a:ext uri="{FF2B5EF4-FFF2-40B4-BE49-F238E27FC236}">
                <a16:creationId xmlns:a16="http://schemas.microsoft.com/office/drawing/2014/main" id="{B9EB0C97-2CF5-4FA4-9E97-01AACEE3D7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7" t="17525" r="39235" b="13395"/>
          <a:stretch/>
        </p:blipFill>
        <p:spPr bwMode="auto">
          <a:xfrm>
            <a:off x="1610685" y="1943893"/>
            <a:ext cx="4051883" cy="419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FE2F203-7BEB-4DE1-9D80-02D9D3D3933C}"/>
              </a:ext>
            </a:extLst>
          </p:cNvPr>
          <p:cNvSpPr txBox="1"/>
          <p:nvPr/>
        </p:nvSpPr>
        <p:spPr>
          <a:xfrm>
            <a:off x="1521093" y="1513005"/>
            <a:ext cx="1505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TensorBoard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41ED860-C98F-421E-AB29-A44B3EA7264B}"/>
              </a:ext>
            </a:extLst>
          </p:cNvPr>
          <p:cNvSpPr txBox="1"/>
          <p:nvPr/>
        </p:nvSpPr>
        <p:spPr>
          <a:xfrm>
            <a:off x="2273735" y="6301182"/>
            <a:ext cx="76445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圖片擷取自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:https://www.bilibili.com/video/BV1hQ4y1K7V4/?spm_id_from=333.999.0.0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6760C91-D361-41F9-91C4-F29B7D00157B}"/>
              </a:ext>
            </a:extLst>
          </p:cNvPr>
          <p:cNvSpPr/>
          <p:nvPr/>
        </p:nvSpPr>
        <p:spPr>
          <a:xfrm>
            <a:off x="1610686" y="1577130"/>
            <a:ext cx="4118996" cy="46624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D79B4F6-D325-47BB-B9D8-97A360DA340E}"/>
              </a:ext>
            </a:extLst>
          </p:cNvPr>
          <p:cNvSpPr txBox="1"/>
          <p:nvPr/>
        </p:nvSpPr>
        <p:spPr>
          <a:xfrm>
            <a:off x="5944045" y="1774616"/>
            <a:ext cx="456246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訓練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600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萬次後，每次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所獲得的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reward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趨進穩態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47F656F8-D392-4F75-9511-5F52126F03C0}"/>
              </a:ext>
            </a:extLst>
          </p:cNvPr>
          <p:cNvCxnSpPr>
            <a:cxnSpLocks/>
          </p:cNvCxnSpPr>
          <p:nvPr/>
        </p:nvCxnSpPr>
        <p:spPr>
          <a:xfrm>
            <a:off x="1895912" y="2701255"/>
            <a:ext cx="17742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277CA5FA-D52D-42AF-980F-5A8203774812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670184" y="1943893"/>
            <a:ext cx="2273861" cy="7420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960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E83217C-D80E-4926-8D33-286A7F35A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/>
          <a:p>
            <a:r>
              <a:rPr lang="zh-TW" altLang="en-US" sz="1800" dirty="0"/>
              <a:t>外部介面</a:t>
            </a:r>
            <a:r>
              <a:rPr lang="en-US" altLang="zh-TW" sz="1800" dirty="0"/>
              <a:t>:</a:t>
            </a:r>
            <a:r>
              <a:rPr lang="zh-TW" altLang="en-US" sz="1800" dirty="0"/>
              <a:t>可控制球員前、後、左、右</a:t>
            </a:r>
            <a:endParaRPr lang="en-US" altLang="zh-TW" sz="1800" dirty="0"/>
          </a:p>
          <a:p>
            <a:r>
              <a:rPr lang="zh-TW" altLang="en-US" sz="1800" dirty="0"/>
              <a:t>內部介面</a:t>
            </a:r>
            <a:r>
              <a:rPr lang="en-US" altLang="zh-TW" sz="1800" dirty="0"/>
              <a:t>:</a:t>
            </a:r>
            <a:r>
              <a:rPr lang="zh-TW" altLang="en-US" sz="1800" dirty="0"/>
              <a:t>使用</a:t>
            </a:r>
            <a:r>
              <a:rPr lang="en-US" altLang="zh-TW" sz="1800" dirty="0"/>
              <a:t>unity</a:t>
            </a:r>
            <a:r>
              <a:rPr lang="zh-TW" altLang="en-US" sz="1800" dirty="0"/>
              <a:t>產生</a:t>
            </a:r>
            <a:r>
              <a:rPr lang="en-US" altLang="zh-TW" sz="1800" dirty="0"/>
              <a:t>exe</a:t>
            </a:r>
            <a:r>
              <a:rPr lang="zh-TW" altLang="en-US" sz="1800" dirty="0"/>
              <a:t>檔，</a:t>
            </a:r>
            <a:r>
              <a:rPr lang="en-US" altLang="zh-TW" sz="1800" dirty="0"/>
              <a:t>python</a:t>
            </a:r>
            <a:r>
              <a:rPr lang="zh-TW" altLang="en-US" sz="1800" dirty="0"/>
              <a:t>透過</a:t>
            </a:r>
            <a:r>
              <a:rPr lang="en-US" altLang="zh-TW" sz="1800" dirty="0"/>
              <a:t>gym</a:t>
            </a:r>
            <a:r>
              <a:rPr lang="zh-TW" altLang="en-US" sz="1800" dirty="0"/>
              <a:t>與</a:t>
            </a:r>
            <a:r>
              <a:rPr lang="en-US" altLang="zh-TW" sz="1800" dirty="0"/>
              <a:t>exe</a:t>
            </a:r>
            <a:r>
              <a:rPr lang="zh-TW" altLang="en-US" sz="1800" dirty="0"/>
              <a:t>檔溝通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D5DED8F-AD28-4919-8BE4-C2A7D58CC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93" y="1848464"/>
            <a:ext cx="4665305" cy="40968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0FAA1842-11DC-423A-8A9F-791B0512A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需求</a:t>
            </a:r>
            <a:r>
              <a:rPr lang="en-US" altLang="zh-TW" dirty="0"/>
              <a:t>-</a:t>
            </a:r>
            <a:r>
              <a:rPr lang="zh-TW" altLang="en-US" dirty="0"/>
              <a:t>介面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ECFDAA8-8FB6-4AC2-A475-5904BB02B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664" y="2343288"/>
            <a:ext cx="6747036" cy="275489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1E2C345-BCE1-4989-846F-877EA7235741}"/>
              </a:ext>
            </a:extLst>
          </p:cNvPr>
          <p:cNvSpPr txBox="1"/>
          <p:nvPr/>
        </p:nvSpPr>
        <p:spPr>
          <a:xfrm>
            <a:off x="7778703" y="5098185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▲預期遊戲介面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A7A5E23-7262-4146-BE1E-A1F0089E5DB8}"/>
              </a:ext>
            </a:extLst>
          </p:cNvPr>
          <p:cNvSpPr txBox="1"/>
          <p:nvPr/>
        </p:nvSpPr>
        <p:spPr>
          <a:xfrm>
            <a:off x="2187045" y="5934628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▲內部介面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41143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FAA1842-11DC-423A-8A9F-791B0512A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需求</a:t>
            </a:r>
            <a:r>
              <a:rPr lang="en-US" altLang="zh-TW" dirty="0"/>
              <a:t>-</a:t>
            </a:r>
            <a:r>
              <a:rPr lang="zh-TW" altLang="en-US" dirty="0"/>
              <a:t>限制</a:t>
            </a:r>
            <a:r>
              <a:rPr lang="en-US" altLang="zh-TW" dirty="0"/>
              <a:t>(1/1)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E83217C-D80E-4926-8D33-286A7F35A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0908"/>
            <a:ext cx="10515600" cy="5037776"/>
          </a:xfrm>
        </p:spPr>
        <p:txBody>
          <a:bodyPr>
            <a:normAutofit/>
          </a:bodyPr>
          <a:lstStyle/>
          <a:p>
            <a:r>
              <a:rPr lang="zh-TW" altLang="en-US" sz="1800" dirty="0"/>
              <a:t>語言</a:t>
            </a:r>
            <a:r>
              <a:rPr lang="en-US" altLang="zh-TW" sz="1800" dirty="0"/>
              <a:t>:</a:t>
            </a:r>
          </a:p>
          <a:p>
            <a:pPr marL="0" indent="0">
              <a:buNone/>
            </a:pPr>
            <a:r>
              <a:rPr lang="en-US" altLang="zh-TW" sz="1800" dirty="0"/>
              <a:t>C#(</a:t>
            </a:r>
            <a:r>
              <a:rPr lang="zh-TW" altLang="en-US" sz="1800" dirty="0"/>
              <a:t>遊戲設計</a:t>
            </a:r>
            <a:r>
              <a:rPr lang="en-US" altLang="zh-TW" sz="1800" dirty="0"/>
              <a:t>)</a:t>
            </a:r>
          </a:p>
          <a:p>
            <a:pPr marL="0" indent="0">
              <a:buNone/>
            </a:pPr>
            <a:r>
              <a:rPr lang="en-US" altLang="zh-TW" sz="1800" dirty="0"/>
              <a:t>Python(AI</a:t>
            </a:r>
            <a:r>
              <a:rPr lang="zh-TW" altLang="en-US" sz="1800" dirty="0"/>
              <a:t>訓練</a:t>
            </a:r>
            <a:r>
              <a:rPr lang="en-US" altLang="zh-TW" sz="1800" dirty="0"/>
              <a:t>)</a:t>
            </a:r>
          </a:p>
          <a:p>
            <a:pPr marL="0" indent="0">
              <a:buNone/>
            </a:pPr>
            <a:endParaRPr lang="en-US" altLang="zh-TW" sz="1800" dirty="0"/>
          </a:p>
          <a:p>
            <a:r>
              <a:rPr lang="zh-TW" altLang="en-US" sz="1800" dirty="0"/>
              <a:t>環境版本</a:t>
            </a:r>
            <a:r>
              <a:rPr lang="en-US" altLang="zh-TW" sz="1800" dirty="0"/>
              <a:t>:</a:t>
            </a:r>
          </a:p>
          <a:p>
            <a:pPr marL="0" indent="0">
              <a:buNone/>
            </a:pPr>
            <a:r>
              <a:rPr lang="en-US" altLang="zh-TW" sz="1800" dirty="0"/>
              <a:t>Python:3.8.10</a:t>
            </a:r>
            <a:r>
              <a:rPr lang="zh-TW" altLang="en-US" sz="1800" dirty="0"/>
              <a:t>、</a:t>
            </a:r>
            <a:r>
              <a:rPr lang="en-US" altLang="zh-TW" sz="1800" dirty="0"/>
              <a:t>3.9.12</a:t>
            </a:r>
          </a:p>
          <a:p>
            <a:pPr marL="0" indent="0">
              <a:buNone/>
            </a:pPr>
            <a:r>
              <a:rPr lang="en-US" altLang="zh-TW" sz="1800" dirty="0"/>
              <a:t>Unity:2018.4.14f1(</a:t>
            </a:r>
            <a:r>
              <a:rPr lang="zh-TW" altLang="en-US" sz="1800" dirty="0"/>
              <a:t>以上</a:t>
            </a:r>
            <a:r>
              <a:rPr lang="en-US" altLang="zh-TW" sz="1800" dirty="0"/>
              <a:t>)</a:t>
            </a:r>
          </a:p>
          <a:p>
            <a:pPr marL="0" indent="0">
              <a:buNone/>
            </a:pPr>
            <a:endParaRPr lang="en-US" altLang="zh-TW" sz="1800" dirty="0"/>
          </a:p>
          <a:p>
            <a:r>
              <a:rPr lang="zh-TW" altLang="en-US" sz="1800" dirty="0"/>
              <a:t>模組版本</a:t>
            </a:r>
            <a:r>
              <a:rPr lang="en-US" altLang="zh-TW" sz="1800" dirty="0"/>
              <a:t>:</a:t>
            </a:r>
          </a:p>
          <a:p>
            <a:pPr marL="0" indent="0">
              <a:buNone/>
            </a:pPr>
            <a:r>
              <a:rPr lang="en-US" altLang="zh-TW" sz="1800" dirty="0"/>
              <a:t>ML</a:t>
            </a:r>
            <a:r>
              <a:rPr lang="zh-TW" altLang="en-US" sz="1800" dirty="0"/>
              <a:t> </a:t>
            </a:r>
            <a:r>
              <a:rPr lang="en-US" altLang="zh-TW" sz="1800" dirty="0"/>
              <a:t>agent:2.2.1(</a:t>
            </a:r>
            <a:r>
              <a:rPr lang="zh-TW" altLang="en-US" sz="1800" dirty="0"/>
              <a:t>必須</a:t>
            </a:r>
            <a:r>
              <a:rPr lang="en-US" altLang="zh-TW" sz="1800" dirty="0"/>
              <a:t>)</a:t>
            </a:r>
          </a:p>
          <a:p>
            <a:pPr marL="0" indent="0">
              <a:buNone/>
            </a:pPr>
            <a:endParaRPr lang="en-US" altLang="zh-TW" sz="1800" dirty="0"/>
          </a:p>
          <a:p>
            <a:r>
              <a:rPr lang="zh-TW" altLang="en-US" sz="1800" dirty="0"/>
              <a:t>作業系統</a:t>
            </a:r>
            <a:r>
              <a:rPr lang="en-US" altLang="zh-TW" sz="1800" dirty="0"/>
              <a:t>:</a:t>
            </a:r>
          </a:p>
          <a:p>
            <a:pPr marL="0" indent="0">
              <a:buNone/>
            </a:pPr>
            <a:r>
              <a:rPr lang="en-US" altLang="zh-TW" sz="1800" dirty="0"/>
              <a:t>Windows 10 </a:t>
            </a:r>
            <a:r>
              <a:rPr lang="zh-TW" altLang="en-US" sz="1800" dirty="0"/>
              <a:t>專業版</a:t>
            </a:r>
            <a:r>
              <a:rPr lang="en-US" altLang="zh-TW" sz="1800" dirty="0"/>
              <a:t>64</a:t>
            </a:r>
            <a:r>
              <a:rPr lang="zh-TW" altLang="en-US" sz="1800" dirty="0"/>
              <a:t>位元</a:t>
            </a:r>
            <a:endParaRPr lang="en-US" altLang="zh-TW" sz="1800" dirty="0"/>
          </a:p>
          <a:p>
            <a:pPr marL="0" indent="0">
              <a:buNone/>
            </a:pPr>
            <a:endParaRPr lang="en-US" altLang="zh-TW" sz="1800" dirty="0"/>
          </a:p>
          <a:p>
            <a:r>
              <a:rPr lang="zh-TW" altLang="en-US" sz="1800" dirty="0"/>
              <a:t>硬體列表</a:t>
            </a:r>
            <a:r>
              <a:rPr lang="en-US" altLang="zh-TW" sz="1800" dirty="0"/>
              <a:t>:</a:t>
            </a:r>
          </a:p>
          <a:p>
            <a:pPr marL="0" indent="0">
              <a:buNone/>
            </a:pPr>
            <a:r>
              <a:rPr lang="zh-TW" altLang="en-US" sz="1800" dirty="0"/>
              <a:t>處理器</a:t>
            </a:r>
            <a:r>
              <a:rPr lang="en-US" altLang="zh-TW" sz="1800" dirty="0"/>
              <a:t>:12th Gen Intel(R) Core(TM) i7-12700(20</a:t>
            </a:r>
            <a:r>
              <a:rPr lang="zh-TW" altLang="en-US" sz="1800" dirty="0"/>
              <a:t> </a:t>
            </a:r>
            <a:r>
              <a:rPr lang="en-US" altLang="zh-TW" sz="1800" dirty="0"/>
              <a:t>CPUs)   2.10 GHz</a:t>
            </a:r>
          </a:p>
          <a:p>
            <a:pPr marL="0" indent="0">
              <a:buNone/>
            </a:pPr>
            <a:r>
              <a:rPr lang="zh-TW" altLang="en-US" sz="1800" dirty="0"/>
              <a:t>顯卡型號</a:t>
            </a:r>
            <a:r>
              <a:rPr lang="en-US" altLang="zh-TW" sz="1800" dirty="0"/>
              <a:t>:NVIDIA</a:t>
            </a:r>
            <a:r>
              <a:rPr lang="zh-TW" altLang="en-US" sz="1800" dirty="0"/>
              <a:t> </a:t>
            </a:r>
            <a:r>
              <a:rPr lang="en-US" altLang="zh-TW" sz="1800" dirty="0"/>
              <a:t>GeForce GT 730</a:t>
            </a:r>
          </a:p>
          <a:p>
            <a:endParaRPr lang="zh-TW" altLang="en-US" sz="1800" dirty="0"/>
          </a:p>
        </p:txBody>
      </p:sp>
      <p:pic>
        <p:nvPicPr>
          <p:cNvPr id="3078" name="Picture 6" descr="Python - Free logo icons">
            <a:extLst>
              <a:ext uri="{FF2B5EF4-FFF2-40B4-BE49-F238E27FC236}">
                <a16:creationId xmlns:a16="http://schemas.microsoft.com/office/drawing/2014/main" id="{52286FBE-ECC5-4E2D-975C-B1359148C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213" y="288900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Unity, logo Icon in Coreui Brands">
            <a:extLst>
              <a:ext uri="{FF2B5EF4-FFF2-40B4-BE49-F238E27FC236}">
                <a16:creationId xmlns:a16="http://schemas.microsoft.com/office/drawing/2014/main" id="{9AE9AEFF-913E-4318-9C55-1666C10F0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3800" y="288900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ng. Giovanni Picardi - Home">
            <a:extLst>
              <a:ext uri="{FF2B5EF4-FFF2-40B4-BE49-F238E27FC236}">
                <a16:creationId xmlns:a16="http://schemas.microsoft.com/office/drawing/2014/main" id="{39D0E4F5-1C73-4170-8591-FD36D7710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506" y="288900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 sharp - Free ui icons">
            <a:extLst>
              <a:ext uri="{FF2B5EF4-FFF2-40B4-BE49-F238E27FC236}">
                <a16:creationId xmlns:a16="http://schemas.microsoft.com/office/drawing/2014/main" id="{9BC02AB9-6741-40AF-B3DD-F1720E4D3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920" y="288900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327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6669D65D-4249-43C1-B6BF-7CF102AF3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分析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F0E2FDD-B9F1-4E05-A310-B44C04D97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4" y="1251751"/>
            <a:ext cx="11995813" cy="4726723"/>
          </a:xfrm>
        </p:spPr>
      </p:pic>
    </p:spTree>
    <p:extLst>
      <p:ext uri="{BB962C8B-B14F-4D97-AF65-F5344CB8AC3E}">
        <p14:creationId xmlns:p14="http://schemas.microsoft.com/office/powerpoint/2010/main" val="4259650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8CF36BB-4365-4E26-966F-7884F0B95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63E5E5D-BD01-43E4-83E6-51EE6A286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136" y="1201738"/>
            <a:ext cx="9363728" cy="5037137"/>
          </a:xfrm>
        </p:spPr>
      </p:pic>
    </p:spTree>
    <p:extLst>
      <p:ext uri="{BB962C8B-B14F-4D97-AF65-F5344CB8AC3E}">
        <p14:creationId xmlns:p14="http://schemas.microsoft.com/office/powerpoint/2010/main" val="2625600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B7E5D0B-56C9-44EF-846E-E965EB7ED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MSC</a:t>
            </a:r>
            <a:endParaRPr lang="zh-TW" altLang="en-US" dirty="0"/>
          </a:p>
        </p:txBody>
      </p:sp>
      <p:pic>
        <p:nvPicPr>
          <p:cNvPr id="2050" name="Picture 2" descr="未提供說明。">
            <a:extLst>
              <a:ext uri="{FF2B5EF4-FFF2-40B4-BE49-F238E27FC236}">
                <a16:creationId xmlns:a16="http://schemas.microsoft.com/office/drawing/2014/main" id="{5B51C44F-0BCD-435A-B726-AA43BB0A43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237" y="1520031"/>
            <a:ext cx="6867525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760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62880</TotalTime>
  <Words>1718</Words>
  <Application>Microsoft Office PowerPoint</Application>
  <PresentationFormat>寬螢幕</PresentationFormat>
  <Paragraphs>347</Paragraphs>
  <Slides>26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3" baseType="lpstr">
      <vt:lpstr>新細明體</vt:lpstr>
      <vt:lpstr>標楷體</vt:lpstr>
      <vt:lpstr>Arial</vt:lpstr>
      <vt:lpstr>Calibri</vt:lpstr>
      <vt:lpstr>Times New Roman</vt:lpstr>
      <vt:lpstr>Wingdings</vt:lpstr>
      <vt:lpstr>Office 佈景主題</vt:lpstr>
      <vt:lpstr> 機器學習期末報告 SoccerGame</vt:lpstr>
      <vt:lpstr>需求-驗收</vt:lpstr>
      <vt:lpstr>需求-功能</vt:lpstr>
      <vt:lpstr>需求-效能</vt:lpstr>
      <vt:lpstr>需求-介面</vt:lpstr>
      <vt:lpstr>需求-限制(1/1)</vt:lpstr>
      <vt:lpstr>分析</vt:lpstr>
      <vt:lpstr>設計</vt:lpstr>
      <vt:lpstr>MSC</vt:lpstr>
      <vt:lpstr>API</vt:lpstr>
      <vt:lpstr>決策流程圖</vt:lpstr>
      <vt:lpstr>團隊貢獻</vt:lpstr>
      <vt:lpstr>團隊貢獻</vt:lpstr>
      <vt:lpstr>問題紀錄-1(2022/11/03)</vt:lpstr>
      <vt:lpstr>問題紀錄-2(2022/11/03)</vt:lpstr>
      <vt:lpstr>Q&amp;A(2022/11/03)</vt:lpstr>
      <vt:lpstr>問題紀錄-1(2022/11/10)</vt:lpstr>
      <vt:lpstr>問題紀錄-1(2022/11/17)</vt:lpstr>
      <vt:lpstr>問題紀錄-1(2022/11/24)</vt:lpstr>
      <vt:lpstr>問題紀錄-2(2022/11/24)</vt:lpstr>
      <vt:lpstr>問題紀錄-1(2022/12/01)</vt:lpstr>
      <vt:lpstr>Unity Script控管紀錄(2023/01/08)</vt:lpstr>
      <vt:lpstr>Unity Script控管紀錄(2023/01/09)</vt:lpstr>
      <vt:lpstr>Unity Script控管紀錄(2023/01/10)</vt:lpstr>
      <vt:lpstr>如何引用Apache 2.0授權文件</vt:lpstr>
      <vt:lpstr>參考資料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光流影像處理</dc:title>
  <dc:creator>User</dc:creator>
  <cp:lastModifiedBy>電子系一甲-陳陽棋</cp:lastModifiedBy>
  <cp:revision>1308</cp:revision>
  <dcterms:created xsi:type="dcterms:W3CDTF">2019-03-11T13:47:46Z</dcterms:created>
  <dcterms:modified xsi:type="dcterms:W3CDTF">2023-01-12T12:43:21Z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